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_rels/presentation.xml.rels" ContentType="application/vnd.openxmlformats-package.relationships+xml"/>
  <Override PartName="/ppt/media/image1.pct" ContentType="image/x-pict"/>
  <Override PartName="/ppt/media/image9.png" ContentType="image/png"/>
  <Override PartName="/ppt/media/image2.pct" ContentType="image/x-pict"/>
  <Override PartName="/ppt/media/image3.pct" ContentType="image/x-pict"/>
  <Override PartName="/ppt/media/image4.pct" ContentType="image/x-pict"/>
  <Override PartName="/ppt/media/image5.pct" ContentType="image/x-pict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2.xml.rels" ContentType="application/vnd.openxmlformats-package.relationships+xml"/>
  <Override PartName="/ppt/slides/_rels/slide21.xml.rels" ContentType="application/vnd.openxmlformats-package.relationships+xml"/>
  <Override PartName="/ppt/slides/_rels/slide16.xml.rels" ContentType="application/vnd.openxmlformats-package.relationships+xml"/>
  <Override PartName="/ppt/slides/_rels/slide38.xml.rels" ContentType="application/vnd.openxmlformats-package.relationships+xml"/>
  <Override PartName="/ppt/slides/_rels/slide31.xml.rels" ContentType="application/vnd.openxmlformats-package.relationships+xml"/>
  <Override PartName="/ppt/slides/_rels/slide20.xml.rels" ContentType="application/vnd.openxmlformats-package.relationships+xml"/>
  <Override PartName="/ppt/slides/_rels/slide15.xml.rels" ContentType="application/vnd.openxmlformats-package.relationships+xml"/>
  <Override PartName="/ppt/slides/_rels/slide37.xml.rels" ContentType="application/vnd.openxmlformats-package.relationships+xml"/>
  <Override PartName="/ppt/slides/_rels/slide45.xml.rels" ContentType="application/vnd.openxmlformats-package.relationships+xml"/>
  <Override PartName="/ppt/slides/_rels/slide34.xml.rels" ContentType="application/vnd.openxmlformats-package.relationships+xml"/>
  <Override PartName="/ppt/slides/_rels/slide30.xml.rels" ContentType="application/vnd.openxmlformats-package.relationships+xml"/>
  <Override PartName="/ppt/slides/_rels/slide14.xml.rels" ContentType="application/vnd.openxmlformats-package.relationships+xml"/>
  <Override PartName="/ppt/slides/_rels/slide36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5.xml.rels" ContentType="application/vnd.openxmlformats-package.relationships+xml"/>
  <Override PartName="/ppt/slides/_rels/slide43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27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29.xml.rels" ContentType="application/vnd.openxmlformats-package.relationships+xml"/>
  <Override PartName="/ppt/slides/_rels/slide6.xml.rels" ContentType="application/vnd.openxmlformats-package.relationships+xml"/>
  <Override PartName="/ppt/slides/_rels/slide28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2.xml.rels" ContentType="application/vnd.openxmlformats-package.relationships+xml"/>
  <Override PartName="/ppt/slides/_rels/slide24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3.xml.rels" ContentType="application/vnd.openxmlformats-package.relationships+xml"/>
  <Override PartName="/ppt/slides/_rels/slide25.xml.rels" ContentType="application/vnd.openxmlformats-package.relationships+xml"/>
  <Override PartName="/ppt/slides/_rels/slide9.xml.rels" ContentType="application/vnd.openxmlformats-package.relationships+xml"/>
  <Override PartName="/ppt/slides/_rels/slide19.xml.rels" ContentType="application/vnd.openxmlformats-package.relationships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5.xml" ContentType="application/vnd.openxmlformats-officedocument.presentationml.slide+xml"/>
  <Override PartName="/ppt/slides/slide27.xml" ContentType="application/vnd.openxmlformats-officedocument.presentationml.slide+xml"/>
  <Override PartName="/ppt/slides/slide6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s/slide7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30.xml" ContentType="application/vnd.openxmlformats-officedocument.presentationml.slide+xml"/>
  <Override PartName="/ppt/slides/slide16.xml" ContentType="application/vnd.openxmlformats-officedocument.presentationml.slide+xml"/>
  <Override PartName="/ppt/slides/slide31.xml" ContentType="application/vnd.openxmlformats-officedocument.presentationml.slide+xml"/>
  <Override PartName="/ppt/slides/slide17.xml" ContentType="application/vnd.openxmlformats-officedocument.presentationml.slide+xml"/>
  <Override PartName="/ppt/slides/slide32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0.xml" ContentType="application/vnd.openxmlformats-officedocument.presentationml.slide+xml"/>
  <Override PartName="/ppt/slides/slide35.xml" ContentType="application/vnd.openxmlformats-officedocument.presentationml.slide+xml"/>
  <Override PartName="/ppt/slides/slide41.xml" ContentType="application/vnd.openxmlformats-officedocument.presentationml.slide+xml"/>
  <Override PartName="/ppt/slides/slide36.xml" ContentType="application/vnd.openxmlformats-officedocument.presentationml.slide+xml"/>
  <Override PartName="/ppt/slides/slide42.xml" ContentType="application/vnd.openxmlformats-officedocument.presentationml.slide+xml"/>
  <Override PartName="/ppt/slides/slide37.xml" ContentType="application/vnd.openxmlformats-officedocument.presentationml.slide+xml"/>
  <Override PartName="/ppt/slides/slide43.xml" ContentType="application/vnd.openxmlformats-officedocument.presentationml.slide+xml"/>
  <Override PartName="/ppt/slides/slide38.xml" ContentType="application/vnd.openxmlformats-officedocument.presentationml.slide+xml"/>
  <Override PartName="/ppt/slides/slide44.xml" ContentType="application/vnd.openxmlformats-officedocument.presentationml.slide+xml"/>
  <Override PartName="/ppt/slides/slide39.xml" ContentType="application/vnd.openxmlformats-officedocument.presentationml.slide+xml"/>
  <Override PartName="/ppt/slides/slide45.xml" ContentType="application/vnd.openxmlformats-officedocument.presentationml.slide+xml"/>
  <Override PartName="/ppt/notesSlides/_rels/notesSlide27.xml.rels" ContentType="application/vnd.openxmlformats-package.relationships+xml"/>
  <Override PartName="/ppt/notesSlides/_rels/notesSlide42.xml.rels" ContentType="application/vnd.openxmlformats-package.relationships+xml"/>
  <Override PartName="/ppt/notesSlides/_rels/notesSlide6.xml.rels" ContentType="application/vnd.openxmlformats-package.relationships+xml"/>
  <Override PartName="/ppt/notesSlides/_rels/notesSlide8.xml.rels" ContentType="application/vnd.openxmlformats-package.relationships+xml"/>
  <Override PartName="/ppt/notesSlides/_rels/notesSlide4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9.xml.rels" ContentType="application/vnd.openxmlformats-package.relationships+xml"/>
  <Override PartName="/ppt/notesSlides/_rels/notesSlide37.xml.rels" ContentType="application/vnd.openxmlformats-package.relationships+xml"/>
  <Override PartName="/ppt/notesSlides/_rels/notesSlide45.xml.rels" ContentType="application/vnd.openxmlformats-package.relationships+xml"/>
  <Override PartName="/ppt/notesSlides/_rels/notesSlide7.xml.rels" ContentType="application/vnd.openxmlformats-package.relationships+xml"/>
  <Override PartName="/ppt/notesSlides/_rels/notesSlide43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88920" rIns="88920" tIns="42840" bIns="42840">
            <a:noAutofit/>
          </a:bodyPr>
          <a:p>
            <a:r>
              <a:rPr b="0" lang="en-CA" sz="1200" spc="-1" strike="noStrike">
                <a:solidFill>
                  <a:srgbClr val="000000"/>
                </a:solidFill>
                <a:latin typeface="Arial"/>
              </a:rPr>
              <a:t>Cliquez pour modifier le format des notes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Img"/>
          </p:nvPr>
        </p:nvSpPr>
        <p:spPr>
          <a:xfrm>
            <a:off x="1149480" y="691920"/>
            <a:ext cx="4559040" cy="34160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2800" spc="-1" strike="noStrike">
                <a:solidFill>
                  <a:srgbClr val="ccccff"/>
                </a:solidFill>
                <a:latin typeface="Arial"/>
              </a:rPr>
              <a:t>Cliquez pour déplacer la diapo</a:t>
            </a: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42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
</Relationships>
</file>

<file path=ppt/notesSlides/_rels/notesSlide43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
</Relationships>
</file>

<file path=ppt/notesSlides/_rels/notesSlide45.xml.rels><?xml version="1.0" encoding="UTF-8"?>
<Relationships xmlns="http://schemas.openxmlformats.org/package/2006/relationships"><Relationship Id="rId1" Type="http://schemas.openxmlformats.org/officeDocument/2006/relationships/slide" Target="../slides/slide45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6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7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8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9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0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721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Standard intro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10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6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7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11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2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3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11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4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5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6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787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Remind the audience about size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12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2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3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12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4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5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6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797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Go through slide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15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0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2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3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17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04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5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6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807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16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1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2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3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5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17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16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7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8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9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1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18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2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3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4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5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7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19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8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9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0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1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2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6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7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28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9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0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731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Go through points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20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6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7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22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8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9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0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841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Go through points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24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6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7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25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2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3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5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26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6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7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8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9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1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27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2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3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4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5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27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6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7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8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869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Go through points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1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34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2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3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4" name="PlaceHolder 5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875" name="PlaceHolder 6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7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37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8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9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0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1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4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3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6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7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42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8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6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7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43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2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3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33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4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5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6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897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Go through points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44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2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3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5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45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6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7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8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9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9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5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40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1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2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3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5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6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46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7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8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9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1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7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2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3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4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5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7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8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8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9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0" name="PlaceHolder 5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1" name="PlaceHolder 6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CustomShape 1"/>
          <p:cNvSpPr/>
          <p:nvPr/>
        </p:nvSpPr>
        <p:spPr>
          <a:xfrm>
            <a:off x="3886200" y="0"/>
            <a:ext cx="2971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3" name="CustomShape 2"/>
          <p:cNvSpPr/>
          <p:nvPr/>
        </p:nvSpPr>
        <p:spPr>
          <a:xfrm>
            <a:off x="3886200" y="8685360"/>
            <a:ext cx="297180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9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4" name="CustomShape 3"/>
          <p:cNvSpPr/>
          <p:nvPr/>
        </p:nvSpPr>
        <p:spPr>
          <a:xfrm>
            <a:off x="0" y="8685360"/>
            <a:ext cx="2970360" cy="45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5" name="CustomShape 4"/>
          <p:cNvSpPr/>
          <p:nvPr/>
        </p:nvSpPr>
        <p:spPr>
          <a:xfrm>
            <a:off x="0" y="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6" name="CustomShape 5"/>
          <p:cNvSpPr/>
          <p:nvPr/>
        </p:nvSpPr>
        <p:spPr>
          <a:xfrm>
            <a:off x="3887640" y="0"/>
            <a:ext cx="297036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7" name="CustomShape 6"/>
          <p:cNvSpPr/>
          <p:nvPr/>
        </p:nvSpPr>
        <p:spPr>
          <a:xfrm>
            <a:off x="3887640" y="8683560"/>
            <a:ext cx="297036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98400"/>
                <a:tab algn="l" pos="1396800"/>
                <a:tab algn="l" pos="2095200"/>
                <a:tab algn="l" pos="2793960"/>
                <a:tab algn="l" pos="3492360"/>
                <a:tab algn="l" pos="4190760"/>
                <a:tab algn="l" pos="4889160"/>
                <a:tab algn="l" pos="5587920"/>
                <a:tab algn="l" pos="6286320"/>
                <a:tab algn="l" pos="6984720"/>
                <a:tab algn="l" pos="7683480"/>
                <a:tab algn="l" pos="8381880"/>
                <a:tab algn="l" pos="9080280"/>
                <a:tab algn="l" pos="9778680"/>
                <a:tab algn="l" pos="10477440"/>
              </a:tabLst>
            </a:pPr>
            <a:r>
              <a:rPr b="0" i="1" lang="en-US" sz="1000" spc="-1" strike="noStrike">
                <a:solidFill>
                  <a:srgbClr val="000000"/>
                </a:solidFill>
                <a:latin typeface="Times New Roman"/>
              </a:rPr>
              <a:t>9</a:t>
            </a:r>
            <a:endParaRPr b="0" lang="en-CA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8" name="CustomShape 7"/>
          <p:cNvSpPr/>
          <p:nvPr/>
        </p:nvSpPr>
        <p:spPr>
          <a:xfrm>
            <a:off x="0" y="8683560"/>
            <a:ext cx="2967120" cy="46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9" name="CustomShape 8"/>
          <p:cNvSpPr/>
          <p:nvPr/>
        </p:nvSpPr>
        <p:spPr>
          <a:xfrm>
            <a:off x="0" y="0"/>
            <a:ext cx="2967120" cy="4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0" name="PlaceHolder 9"/>
          <p:cNvSpPr>
            <a:spLocks noGrp="1"/>
          </p:cNvSpPr>
          <p:nvPr>
            <p:ph type="sldImg"/>
          </p:nvPr>
        </p:nvSpPr>
        <p:spPr>
          <a:xfrm>
            <a:off x="1149480" y="692280"/>
            <a:ext cx="4559040" cy="3416040"/>
          </a:xfrm>
          <a:prstGeom prst="rect">
            <a:avLst/>
          </a:prstGeom>
        </p:spPr>
      </p:sp>
      <p:sp>
        <p:nvSpPr>
          <p:cNvPr id="771" name="PlaceHolder 10"/>
          <p:cNvSpPr>
            <a:spLocks noGrp="1"/>
          </p:cNvSpPr>
          <p:nvPr>
            <p:ph type="body"/>
          </p:nvPr>
        </p:nvSpPr>
        <p:spPr>
          <a:xfrm>
            <a:off x="910800" y="4341600"/>
            <a:ext cx="5032440" cy="4113000"/>
          </a:xfrm>
          <a:prstGeom prst="rect">
            <a:avLst/>
          </a:prstGeom>
        </p:spPr>
        <p:txBody>
          <a:bodyPr lIns="90360" rIns="90360" tIns="44280" bIns="44280">
            <a:noAutofit/>
          </a:bodyPr>
          <a:p>
            <a:pPr>
              <a:spcBef>
                <a:spcPts val="448"/>
              </a:spcBef>
              <a:tabLst>
                <a:tab algn="l" pos="0"/>
                <a:tab algn="l" pos="831600"/>
                <a:tab algn="l" pos="1663560"/>
                <a:tab algn="l" pos="2495520"/>
                <a:tab algn="l" pos="3327120"/>
                <a:tab algn="l" pos="4159080"/>
                <a:tab algn="l" pos="4991040"/>
                <a:tab algn="l" pos="5822640"/>
                <a:tab algn="l" pos="6654600"/>
                <a:tab algn="l" pos="7486560"/>
                <a:tab algn="l" pos="8318160"/>
                <a:tab algn="l" pos="9150120"/>
                <a:tab algn="l" pos="9982080"/>
                <a:tab algn="l" pos="10814040"/>
              </a:tabLst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Go through points</a:t>
            </a:r>
            <a:endParaRPr b="0" lang="en-CA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854712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68280" y="3766680"/>
            <a:ext cx="854712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748040" y="121932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368280" y="376668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748040" y="376668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275184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58000" y="1219320"/>
            <a:ext cx="275184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148080" y="1219320"/>
            <a:ext cx="275184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68280" y="3766680"/>
            <a:ext cx="275184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58000" y="3766680"/>
            <a:ext cx="275184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148080" y="3766680"/>
            <a:ext cx="275184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68280" y="1219320"/>
            <a:ext cx="8547120" cy="4876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8547120" cy="48765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4170960" cy="48765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748040" y="1219320"/>
            <a:ext cx="4170960" cy="48765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914040" y="304920"/>
            <a:ext cx="7302600" cy="1766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748040" y="1219320"/>
            <a:ext cx="4170960" cy="48765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68280" y="376668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4170960" cy="48765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748040" y="121932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748040" y="376668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040" y="237600"/>
            <a:ext cx="7302600" cy="51552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68280" y="121932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748040" y="1219320"/>
            <a:ext cx="417096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68280" y="3766680"/>
            <a:ext cx="8547120" cy="23259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ct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pct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68280" y="1219320"/>
            <a:ext cx="8547120" cy="4876560"/>
          </a:xfrm>
          <a:prstGeom prst="rect">
            <a:avLst/>
          </a:prstGeom>
        </p:spPr>
        <p:txBody>
          <a:bodyPr lIns="90360" rIns="90360" tIns="44280" bIns="44280">
            <a:norm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Cliquez pour éditer le format du plan de texte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  <a:p>
            <a:pPr lvl="1" marL="406080" indent="-228600">
              <a:spcBef>
                <a:spcPts val="799"/>
              </a:spcBef>
              <a:buClr>
                <a:srgbClr val="330099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Second niveau de plan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  <a:p>
            <a:pPr lvl="2" marL="799920" indent="-228600">
              <a:spcBef>
                <a:spcPts val="799"/>
              </a:spcBef>
              <a:buClr>
                <a:srgbClr val="330099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Troisième niveau de plan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  <a:p>
            <a:pPr lvl="3" marL="1603080" indent="-228600">
              <a:spcBef>
                <a:spcPts val="799"/>
              </a:spcBef>
              <a:buClr>
                <a:srgbClr val="330099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Quatrième niveau de plan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330099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Cinquième niveau de plan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330099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Sixième niveau de plan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330099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3200" spc="-1" strike="noStrike">
                <a:solidFill>
                  <a:srgbClr val="330099"/>
                </a:solidFill>
                <a:latin typeface="Arial"/>
              </a:rPr>
              <a:t>Septième niveau de plan</a:t>
            </a:r>
            <a:endParaRPr b="1" lang="en-CA" sz="32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1" name="CustomShape 2"/>
          <p:cNvSpPr/>
          <p:nvPr/>
        </p:nvSpPr>
        <p:spPr>
          <a:xfrm>
            <a:off x="893880" y="755640"/>
            <a:ext cx="7916760" cy="16524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865080" y="736560"/>
            <a:ext cx="7929720" cy="165240"/>
          </a:xfrm>
          <a:prstGeom prst="rect">
            <a:avLst/>
          </a:prstGeom>
          <a:gradFill rotWithShape="0">
            <a:gsLst>
              <a:gs pos="0">
                <a:srgbClr val="23468d"/>
              </a:gs>
              <a:gs pos="100000">
                <a:srgbClr val="3366cc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" name="Object 4"/>
          <p:cNvGraphicFramePr/>
          <p:nvPr/>
        </p:nvGraphicFramePr>
        <p:xfrm>
          <a:off x="128520" y="149400"/>
          <a:ext cx="658800" cy="7506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8520" y="149400"/>
                    <a:ext cx="658800" cy="75060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914040" y="304920"/>
            <a:ext cx="7302600" cy="380880"/>
          </a:xfrm>
          <a:prstGeom prst="rect">
            <a:avLst/>
          </a:prstGeom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CA" sz="2800" spc="-1" strike="noStrike">
                <a:solidFill>
                  <a:srgbClr val="ccccff"/>
                </a:solidFill>
                <a:latin typeface="Arial"/>
              </a:rPr>
              <a:t>Cliquez pour éditer le format du texte-titre</a:t>
            </a: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graphicFrame>
        <p:nvGraphicFramePr>
          <p:cNvPr id="6" name="Object 6"/>
          <p:cNvGraphicFramePr/>
          <p:nvPr/>
        </p:nvGraphicFramePr>
        <p:xfrm>
          <a:off x="8259840" y="314280"/>
          <a:ext cx="546120" cy="3459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259840" y="314280"/>
                    <a:ext cx="546120" cy="3459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ct"/><Relationship Id="rId3" Type="http://schemas.openxmlformats.org/officeDocument/2006/relationships/image" Target="../media/image4.pct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ct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3"/>
          <p:cNvSpPr/>
          <p:nvPr/>
        </p:nvSpPr>
        <p:spPr>
          <a:xfrm>
            <a:off x="0" y="0"/>
            <a:ext cx="9142560" cy="685656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330099"/>
              </a:gs>
              <a:gs pos="100000">
                <a:srgbClr val="000000"/>
              </a:gs>
            </a:gsLst>
            <a:lin ang="135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CustomShape 4"/>
          <p:cNvSpPr/>
          <p:nvPr/>
        </p:nvSpPr>
        <p:spPr>
          <a:xfrm>
            <a:off x="406440" y="4343400"/>
            <a:ext cx="8559720" cy="105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Arial"/>
              </a:rPr>
              <a:t>Louis C. Vroomen, Marc-Antoine Parent &amp; Luc Beaudoin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579600" y="5646600"/>
            <a:ext cx="8073720" cy="973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Human Computer Interaction Group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Centre de recherche informatique de Montréal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http://www.crim.ca/ipsi (Français)    http://www.crim.ca/hci (English)</a:t>
            </a:r>
            <a:endParaRPr b="0" lang="en-CA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476280" y="2476440"/>
            <a:ext cx="8420040" cy="1612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pc="-1" strike="noStrike">
                <a:solidFill>
                  <a:srgbClr val="ffffff"/>
                </a:solidFill>
                <a:latin typeface="Arial"/>
              </a:rPr>
              <a:t>Giza: A framework for visualization</a:t>
            </a:r>
            <a:endParaRPr b="0" lang="en-CA" sz="4800" spc="-1" strike="noStrike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53" name="Object 7"/>
          <p:cNvGraphicFramePr/>
          <p:nvPr/>
        </p:nvGraphicFramePr>
        <p:xfrm>
          <a:off x="128520" y="149400"/>
          <a:ext cx="658800" cy="75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8520" y="149400"/>
                    <a:ext cx="658800" cy="75060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pic>
        <p:nvPicPr>
          <p:cNvPr id="55" name="" descr=""/>
          <p:cNvPicPr/>
          <p:nvPr/>
        </p:nvPicPr>
        <p:blipFill>
          <a:blip r:embed="rId3"/>
          <a:stretch/>
        </p:blipFill>
        <p:spPr>
          <a:xfrm>
            <a:off x="3236760" y="279360"/>
            <a:ext cx="2873520" cy="2149560"/>
          </a:xfrm>
          <a:prstGeom prst="rect">
            <a:avLst/>
          </a:prstGeom>
          <a:ln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8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Ability to browse and explore complex hierarchical information structures,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Ease of use,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Runs on standard personal computers, with SVGA resolution</a:t>
            </a: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.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1" name="CustomShape 5"/>
          <p:cNvSpPr/>
          <p:nvPr/>
        </p:nvSpPr>
        <p:spPr>
          <a:xfrm>
            <a:off x="878400" y="1238400"/>
            <a:ext cx="13989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Purpose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3"/>
          <p:cNvSpPr/>
          <p:nvPr/>
        </p:nvSpPr>
        <p:spPr>
          <a:xfrm>
            <a:off x="1130400" y="1714680"/>
            <a:ext cx="372096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10 by 10 levels deep, with 1.2 cm triangles, drawn out would take 12,000 km.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CHEOPS fits within 12 cm. square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876240" y="1238400"/>
            <a:ext cx="56372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Dewey Decimal Classification System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127" name="Object 6"/>
          <p:cNvGraphicFramePr/>
          <p:nvPr/>
        </p:nvGraphicFramePr>
        <p:xfrm>
          <a:off x="4008600" y="1727280"/>
          <a:ext cx="4971960" cy="4848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08600" y="1727280"/>
                    <a:ext cx="4971960" cy="484812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3"/>
          <p:cNvSpPr/>
          <p:nvPr/>
        </p:nvSpPr>
        <p:spPr>
          <a:xfrm>
            <a:off x="1130400" y="1714680"/>
            <a:ext cx="7772400" cy="492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Object-oriented design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versatile,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scalable.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Written in Java</a:t>
            </a:r>
            <a:r>
              <a:rPr b="1" lang="en-US" sz="2800" spc="-1" strike="noStrike" baseline="30000">
                <a:solidFill>
                  <a:srgbClr val="ffffff"/>
                </a:solidFill>
                <a:latin typeface="Arial"/>
              </a:rPr>
              <a:t>TM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cross-platform,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usable over the net.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2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3" name="CustomShape 5"/>
          <p:cNvSpPr/>
          <p:nvPr/>
        </p:nvSpPr>
        <p:spPr>
          <a:xfrm>
            <a:off x="878040" y="1238400"/>
            <a:ext cx="11962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Design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3"/>
          <p:cNvSpPr/>
          <p:nvPr/>
        </p:nvSpPr>
        <p:spPr>
          <a:xfrm>
            <a:off x="1130400" y="1714680"/>
            <a:ext cx="7772400" cy="492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Small foot print for fairly deep hierarchies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Reuse of few visual objects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allows display of large hierarchies ,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quick update on a personal computer.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Processing the opening of a branch is a fast, simple descent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7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8" name="CustomShape 5"/>
          <p:cNvSpPr/>
          <p:nvPr/>
        </p:nvSpPr>
        <p:spPr>
          <a:xfrm>
            <a:off x="878040" y="1238400"/>
            <a:ext cx="3484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Some advantages (1/3)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3"/>
          <p:cNvSpPr/>
          <p:nvPr/>
        </p:nvSpPr>
        <p:spPr>
          <a:xfrm>
            <a:off x="1130400" y="1714680"/>
            <a:ext cx="7772400" cy="492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CHEOPS provides a stable,                          synthetic view of the global structure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The relationship between                               global context and the selected branch                                     is always maintained.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At each node, CHEOPS provides</a:t>
            </a:r>
            <a:br/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 unique and permanent visual signature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visual signatures facilitate re-entry,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representation of deep descendants allows long jump.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3" name="CustomShape 5"/>
          <p:cNvSpPr/>
          <p:nvPr/>
        </p:nvSpPr>
        <p:spPr>
          <a:xfrm>
            <a:off x="878040" y="1238400"/>
            <a:ext cx="34840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Some advantages (2/3)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TextShape 3"/>
          <p:cNvSpPr txBox="1"/>
          <p:nvPr/>
        </p:nvSpPr>
        <p:spPr>
          <a:xfrm>
            <a:off x="875880" y="1765080"/>
            <a:ext cx="8039160" cy="4330440"/>
          </a:xfrm>
          <a:prstGeom prst="rect">
            <a:avLst/>
          </a:prstGeom>
          <a:noFill/>
          <a:ln>
            <a:noFill/>
          </a:ln>
        </p:spPr>
        <p:txBody>
          <a:bodyPr lIns="90360" rIns="90360" tIns="44280" bIns="44280">
            <a:normAutofit/>
          </a:bodyPr>
          <a:p>
            <a:pPr lvl="1" marL="406080" indent="-228600"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Strategies are consistent                     everywhere in the hierarchy and</a:t>
            </a:r>
            <a:br/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they enhance one another</a:t>
            </a:r>
            <a:endParaRPr b="0" lang="en-CA" sz="2800" spc="-1" strike="noStrike">
              <a:solidFill>
                <a:srgbClr val="330099"/>
              </a:solidFill>
              <a:latin typeface="Arial"/>
            </a:endParaRPr>
          </a:p>
          <a:p>
            <a:pPr lvl="2" marL="799920" indent="-228600"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users can combine available tools to form strategies         to fit their needs,</a:t>
            </a:r>
            <a:endParaRPr b="0" lang="en-CA" sz="2400" spc="-1" strike="noStrike">
              <a:solidFill>
                <a:srgbClr val="330099"/>
              </a:solidFill>
              <a:latin typeface="Arial"/>
            </a:endParaRPr>
          </a:p>
          <a:p>
            <a:pPr lvl="2" marL="799920" indent="-228600"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this ability allows users an incremental,                    yet quick method to learn the approach                   and optimize their strategies.</a:t>
            </a:r>
            <a:endParaRPr b="0" lang="en-CA" sz="24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870120" y="1238400"/>
            <a:ext cx="51433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Some advantages (3/3)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8" name="CustomShape 5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CustomShape 3"/>
          <p:cNvSpPr/>
          <p:nvPr/>
        </p:nvSpPr>
        <p:spPr>
          <a:xfrm>
            <a:off x="876240" y="1801800"/>
            <a:ext cx="8115480" cy="3898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1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Branching factor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investigate new manipulation tools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Very deep hierarchies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fragmentation strategies (eg: relative root position)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As hierarchies grow,  descent can become computationally  intensive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load on demand?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2" name="CustomShape 4"/>
          <p:cNvSpPr/>
          <p:nvPr/>
        </p:nvSpPr>
        <p:spPr>
          <a:xfrm>
            <a:off x="869040" y="1238400"/>
            <a:ext cx="58615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General difficulties / possible solutions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3" name="CustomShape 5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CustomShape 3"/>
          <p:cNvSpPr/>
          <p:nvPr/>
        </p:nvSpPr>
        <p:spPr>
          <a:xfrm>
            <a:off x="867600" y="1238400"/>
            <a:ext cx="77724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Limitations inherent to CHEOPS / possible solutions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7" name="CustomShape 4"/>
          <p:cNvSpPr/>
          <p:nvPr/>
        </p:nvSpPr>
        <p:spPr>
          <a:xfrm>
            <a:off x="876240" y="1801800"/>
            <a:ext cx="7962840" cy="3898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One branch open at a time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different visual semantics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investigate complementary manipulation tools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People are disconcerted by speed &amp; power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learning curve seems quite short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8" name="CustomShape 5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3"/>
          <p:cNvSpPr/>
          <p:nvPr/>
        </p:nvSpPr>
        <p:spPr>
          <a:xfrm>
            <a:off x="867960" y="1238400"/>
            <a:ext cx="69800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Implementation limitations / possible solutions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2" name="CustomShape 4"/>
          <p:cNvSpPr/>
          <p:nvPr/>
        </p:nvSpPr>
        <p:spPr>
          <a:xfrm>
            <a:off x="876240" y="1801800"/>
            <a:ext cx="8115480" cy="4662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Need all nodes in memory to descend and for ghost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load on demand with limited ghost information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Overloading is arbitrary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82548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investigate placement by a simple ordering function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3" name="CustomShape 5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CustomShape 3"/>
          <p:cNvSpPr/>
          <p:nvPr/>
        </p:nvSpPr>
        <p:spPr>
          <a:xfrm>
            <a:off x="1130400" y="1739880"/>
            <a:ext cx="7785000" cy="400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Investigate identified solutions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Representation of non-hierarchical links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Representation of graphs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Access tools like histograms and filters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878400" y="1238400"/>
            <a:ext cx="15530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Next step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8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9" name="CustomShape 6"/>
          <p:cNvSpPr/>
          <p:nvPr/>
        </p:nvSpPr>
        <p:spPr>
          <a:xfrm>
            <a:off x="1130400" y="4114800"/>
            <a:ext cx="7785000" cy="168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3"/>
          <p:cNvSpPr/>
          <p:nvPr/>
        </p:nvSpPr>
        <p:spPr>
          <a:xfrm>
            <a:off x="914400" y="336600"/>
            <a:ext cx="7302600" cy="22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Outline of presentation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CustomShape 4"/>
          <p:cNvSpPr/>
          <p:nvPr/>
        </p:nvSpPr>
        <p:spPr>
          <a:xfrm>
            <a:off x="1333440" y="1219320"/>
            <a:ext cx="7581960" cy="487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ccccff"/>
                </a:solidFill>
                <a:latin typeface="Arial"/>
              </a:rPr>
              <a:t>Problem definition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ccccff"/>
                </a:solidFill>
                <a:latin typeface="Arial"/>
              </a:rPr>
              <a:t>CHEOPS approach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ccccff"/>
                </a:solidFill>
                <a:latin typeface="Arial"/>
              </a:rPr>
              <a:t>How to reach us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CustomShape 5"/>
          <p:cNvSpPr/>
          <p:nvPr/>
        </p:nvSpPr>
        <p:spPr>
          <a:xfrm>
            <a:off x="793800" y="424800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CustomShape 6"/>
          <p:cNvSpPr/>
          <p:nvPr/>
        </p:nvSpPr>
        <p:spPr>
          <a:xfrm>
            <a:off x="793800" y="354960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7"/>
          <p:cNvSpPr/>
          <p:nvPr/>
        </p:nvSpPr>
        <p:spPr>
          <a:xfrm>
            <a:off x="793800" y="140328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8"/>
          <p:cNvSpPr/>
          <p:nvPr/>
        </p:nvSpPr>
        <p:spPr>
          <a:xfrm>
            <a:off x="793800" y="210168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9"/>
          <p:cNvSpPr/>
          <p:nvPr/>
        </p:nvSpPr>
        <p:spPr>
          <a:xfrm>
            <a:off x="793800" y="282564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CustomShape 3"/>
          <p:cNvSpPr/>
          <p:nvPr/>
        </p:nvSpPr>
        <p:spPr>
          <a:xfrm>
            <a:off x="914400" y="336600"/>
            <a:ext cx="7302600" cy="22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Outline of presentation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3" name="CustomShape 4"/>
          <p:cNvSpPr/>
          <p:nvPr/>
        </p:nvSpPr>
        <p:spPr>
          <a:xfrm>
            <a:off x="1333440" y="1219320"/>
            <a:ext cx="7581960" cy="487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Problem definition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CHEOPS approach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Arial"/>
              </a:rPr>
              <a:t>Giza Framework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Inside Giza: Context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How to reach us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4" name="CustomShape 5"/>
          <p:cNvSpPr/>
          <p:nvPr/>
        </p:nvSpPr>
        <p:spPr>
          <a:xfrm>
            <a:off x="793800" y="424800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6"/>
          <p:cNvSpPr/>
          <p:nvPr/>
        </p:nvSpPr>
        <p:spPr>
          <a:xfrm>
            <a:off x="793800" y="354960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7"/>
          <p:cNvSpPr/>
          <p:nvPr/>
        </p:nvSpPr>
        <p:spPr>
          <a:xfrm>
            <a:off x="793800" y="140328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CustomShape 8"/>
          <p:cNvSpPr/>
          <p:nvPr/>
        </p:nvSpPr>
        <p:spPr>
          <a:xfrm>
            <a:off x="793800" y="210168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78" name="CustomShape 9"/>
          <p:cNvSpPr/>
          <p:nvPr/>
        </p:nvSpPr>
        <p:spPr>
          <a:xfrm>
            <a:off x="793800" y="282564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cccc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CustomShape 3"/>
          <p:cNvSpPr/>
          <p:nvPr/>
        </p:nvSpPr>
        <p:spPr>
          <a:xfrm>
            <a:off x="871200" y="1238400"/>
            <a:ext cx="70988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Limitations of first Cheops implementation (1/3)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2" name="CustomShape 4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3" name="CustomShape 5"/>
          <p:cNvSpPr/>
          <p:nvPr/>
        </p:nvSpPr>
        <p:spPr>
          <a:xfrm>
            <a:off x="1130400" y="1739880"/>
            <a:ext cx="7785000" cy="400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Data model and visualization coupling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inherently hierarchical, thus cannot show non-hierarchical relations or graphs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4" name="Line 6"/>
          <p:cNvSpPr/>
          <p:nvPr/>
        </p:nvSpPr>
        <p:spPr>
          <a:xfrm flipH="1">
            <a:off x="3060360" y="4356000"/>
            <a:ext cx="1346040" cy="1320840"/>
          </a:xfrm>
          <a:prstGeom prst="line">
            <a:avLst/>
          </a:prstGeom>
          <a:ln w="25560">
            <a:solidFill>
              <a:srgbClr val="777777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85" name="Line 7"/>
          <p:cNvSpPr/>
          <p:nvPr/>
        </p:nvSpPr>
        <p:spPr>
          <a:xfrm>
            <a:off x="5029200" y="4280040"/>
            <a:ext cx="1371600" cy="1371600"/>
          </a:xfrm>
          <a:prstGeom prst="line">
            <a:avLst/>
          </a:prstGeom>
          <a:ln w="25560">
            <a:solidFill>
              <a:srgbClr val="777777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CustomShape 8"/>
          <p:cNvSpPr/>
          <p:nvPr/>
        </p:nvSpPr>
        <p:spPr>
          <a:xfrm>
            <a:off x="4353480" y="3819600"/>
            <a:ext cx="7621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777777"/>
                </a:solidFill>
                <a:latin typeface="Arial"/>
              </a:rPr>
              <a:t>Task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7" name="CustomShape 9"/>
          <p:cNvSpPr/>
          <p:nvPr/>
        </p:nvSpPr>
        <p:spPr>
          <a:xfrm>
            <a:off x="2244240" y="5705640"/>
            <a:ext cx="17359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cc"/>
                </a:solidFill>
                <a:latin typeface="Arial"/>
              </a:rPr>
              <a:t>Visualization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8" name="CustomShape 10"/>
          <p:cNvSpPr/>
          <p:nvPr/>
        </p:nvSpPr>
        <p:spPr>
          <a:xfrm>
            <a:off x="5254200" y="5705640"/>
            <a:ext cx="19339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cc"/>
                </a:solidFill>
                <a:latin typeface="Arial"/>
              </a:rPr>
              <a:t>Data modeling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9" name="Line 11"/>
          <p:cNvSpPr/>
          <p:nvPr/>
        </p:nvSpPr>
        <p:spPr>
          <a:xfrm>
            <a:off x="4089240" y="5892840"/>
            <a:ext cx="1003320" cy="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1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CustomShape 3"/>
          <p:cNvSpPr/>
          <p:nvPr/>
        </p:nvSpPr>
        <p:spPr>
          <a:xfrm>
            <a:off x="871200" y="1238400"/>
            <a:ext cx="70988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Limitations of first Cheops implementation (2/3)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3" name="CustomShape 4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4" name="CustomShape 5"/>
          <p:cNvSpPr/>
          <p:nvPr/>
        </p:nvSpPr>
        <p:spPr>
          <a:xfrm>
            <a:off x="1130400" y="1739880"/>
            <a:ext cx="7785000" cy="400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Visualization and task coupling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Cheops: only one representation, yet different representations may be required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need to visualize associated data, filtering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5" name="Line 6"/>
          <p:cNvSpPr/>
          <p:nvPr/>
        </p:nvSpPr>
        <p:spPr>
          <a:xfrm flipH="1">
            <a:off x="3060360" y="4356000"/>
            <a:ext cx="1346040" cy="132084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6" name="Line 7"/>
          <p:cNvSpPr/>
          <p:nvPr/>
        </p:nvSpPr>
        <p:spPr>
          <a:xfrm>
            <a:off x="5029200" y="4280040"/>
            <a:ext cx="1371600" cy="1371600"/>
          </a:xfrm>
          <a:prstGeom prst="line">
            <a:avLst/>
          </a:prstGeom>
          <a:ln w="25560">
            <a:solidFill>
              <a:srgbClr val="777777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7" name="CustomShape 8"/>
          <p:cNvSpPr/>
          <p:nvPr/>
        </p:nvSpPr>
        <p:spPr>
          <a:xfrm>
            <a:off x="4353480" y="3819600"/>
            <a:ext cx="7621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cc"/>
                </a:solidFill>
                <a:latin typeface="Arial"/>
              </a:rPr>
              <a:t>Task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8" name="CustomShape 9"/>
          <p:cNvSpPr/>
          <p:nvPr/>
        </p:nvSpPr>
        <p:spPr>
          <a:xfrm>
            <a:off x="2244240" y="5705640"/>
            <a:ext cx="17359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cc"/>
                </a:solidFill>
                <a:latin typeface="Arial"/>
              </a:rPr>
              <a:t>Visualization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9" name="CustomShape 10"/>
          <p:cNvSpPr/>
          <p:nvPr/>
        </p:nvSpPr>
        <p:spPr>
          <a:xfrm>
            <a:off x="5254200" y="5705640"/>
            <a:ext cx="19339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777777"/>
                </a:solidFill>
                <a:latin typeface="Arial"/>
              </a:rPr>
              <a:t>Data modeling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0" name="Line 11"/>
          <p:cNvSpPr/>
          <p:nvPr/>
        </p:nvSpPr>
        <p:spPr>
          <a:xfrm>
            <a:off x="4089240" y="5892840"/>
            <a:ext cx="1003320" cy="0"/>
          </a:xfrm>
          <a:prstGeom prst="line">
            <a:avLst/>
          </a:prstGeom>
          <a:ln w="25560">
            <a:solidFill>
              <a:srgbClr val="777777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2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3" name="CustomShape 3"/>
          <p:cNvSpPr/>
          <p:nvPr/>
        </p:nvSpPr>
        <p:spPr>
          <a:xfrm>
            <a:off x="871200" y="1238400"/>
            <a:ext cx="70988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Limitations of first Cheops implementation (3/3)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4" name="CustomShape 4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5" name="CustomShape 5"/>
          <p:cNvSpPr/>
          <p:nvPr/>
        </p:nvSpPr>
        <p:spPr>
          <a:xfrm>
            <a:off x="1130400" y="1739880"/>
            <a:ext cx="7785000" cy="400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Data modeling and task coupling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inherently hierarchical browsing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6" name="Line 6"/>
          <p:cNvSpPr/>
          <p:nvPr/>
        </p:nvSpPr>
        <p:spPr>
          <a:xfrm flipH="1">
            <a:off x="3060360" y="4356000"/>
            <a:ext cx="1346040" cy="1320840"/>
          </a:xfrm>
          <a:prstGeom prst="line">
            <a:avLst/>
          </a:prstGeom>
          <a:ln w="25560">
            <a:solidFill>
              <a:srgbClr val="777777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7" name="Line 7"/>
          <p:cNvSpPr/>
          <p:nvPr/>
        </p:nvSpPr>
        <p:spPr>
          <a:xfrm>
            <a:off x="5029200" y="4280040"/>
            <a:ext cx="1371600" cy="137160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8" name="CustomShape 8"/>
          <p:cNvSpPr/>
          <p:nvPr/>
        </p:nvSpPr>
        <p:spPr>
          <a:xfrm>
            <a:off x="4353480" y="3819600"/>
            <a:ext cx="7621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cc"/>
                </a:solidFill>
                <a:latin typeface="Arial"/>
              </a:rPr>
              <a:t>Task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9" name="CustomShape 9"/>
          <p:cNvSpPr/>
          <p:nvPr/>
        </p:nvSpPr>
        <p:spPr>
          <a:xfrm>
            <a:off x="2244240" y="5705640"/>
            <a:ext cx="17359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777777"/>
                </a:solidFill>
                <a:latin typeface="Arial"/>
              </a:rPr>
              <a:t>Visualization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0" name="CustomShape 10"/>
          <p:cNvSpPr/>
          <p:nvPr/>
        </p:nvSpPr>
        <p:spPr>
          <a:xfrm>
            <a:off x="5254200" y="5705640"/>
            <a:ext cx="1933920" cy="39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cc"/>
                </a:solidFill>
                <a:latin typeface="Arial"/>
              </a:rPr>
              <a:t>Data modeling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1" name="Line 11"/>
          <p:cNvSpPr/>
          <p:nvPr/>
        </p:nvSpPr>
        <p:spPr>
          <a:xfrm>
            <a:off x="4089240" y="5892840"/>
            <a:ext cx="1003320" cy="0"/>
          </a:xfrm>
          <a:prstGeom prst="line">
            <a:avLst/>
          </a:prstGeom>
          <a:ln w="25560">
            <a:solidFill>
              <a:srgbClr val="777777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CustomShape 3"/>
          <p:cNvSpPr/>
          <p:nvPr/>
        </p:nvSpPr>
        <p:spPr>
          <a:xfrm>
            <a:off x="1130400" y="1739880"/>
            <a:ext cx="7785000" cy="417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Object oriented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Plugable representations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now: cheops, millipede, tree, explorer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soon: fish-eye, intelligent zoom,                          hyperbolic geometry, tree map,etc.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Extendable widgets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investigate new manipulation tools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Customizable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5" name="CustomShape 4"/>
          <p:cNvSpPr/>
          <p:nvPr/>
        </p:nvSpPr>
        <p:spPr>
          <a:xfrm>
            <a:off x="876600" y="1238400"/>
            <a:ext cx="25376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6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8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CustomShape 3"/>
          <p:cNvSpPr/>
          <p:nvPr/>
        </p:nvSpPr>
        <p:spPr>
          <a:xfrm>
            <a:off x="1130400" y="1739880"/>
            <a:ext cx="7785000" cy="417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Redesign of architecture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Attempt decoupling data modeling/visualization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can visualize non-hierarchical links.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multiple representations available and easy to implement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Attempt decoupling task/visualization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representations can be notified of state changes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associated data viewable (timelines, etc.)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filtering available based on data model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0" name="CustomShape 4"/>
          <p:cNvSpPr/>
          <p:nvPr/>
        </p:nvSpPr>
        <p:spPr>
          <a:xfrm>
            <a:off x="876960" y="1238400"/>
            <a:ext cx="12816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Results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1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CustomShape 3"/>
          <p:cNvSpPr/>
          <p:nvPr/>
        </p:nvSpPr>
        <p:spPr>
          <a:xfrm>
            <a:off x="1130400" y="1739880"/>
            <a:ext cx="7785000" cy="417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Attempt decoupling data model from task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Can navigate through non-hierarchical links and graphs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5" name="CustomShape 4"/>
          <p:cNvSpPr/>
          <p:nvPr/>
        </p:nvSpPr>
        <p:spPr>
          <a:xfrm>
            <a:off x="876960" y="1238400"/>
            <a:ext cx="12816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Results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6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Giza Framework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8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CustomShape 3"/>
          <p:cNvSpPr/>
          <p:nvPr/>
        </p:nvSpPr>
        <p:spPr>
          <a:xfrm>
            <a:off x="914400" y="336600"/>
            <a:ext cx="7302600" cy="22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Outline of presentation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0" name="CustomShape 4"/>
          <p:cNvSpPr/>
          <p:nvPr/>
        </p:nvSpPr>
        <p:spPr>
          <a:xfrm>
            <a:off x="1333440" y="1219320"/>
            <a:ext cx="7581960" cy="487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Problem definition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CHEOPS approach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Giza Framework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Arial"/>
              </a:rPr>
              <a:t>Inside Giza: Context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How to reach us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1" name="CustomShape 5"/>
          <p:cNvSpPr/>
          <p:nvPr/>
        </p:nvSpPr>
        <p:spPr>
          <a:xfrm>
            <a:off x="793800" y="424800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32" name="CustomShape 6"/>
          <p:cNvSpPr/>
          <p:nvPr/>
        </p:nvSpPr>
        <p:spPr>
          <a:xfrm>
            <a:off x="793800" y="354960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cccc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CustomShape 7"/>
          <p:cNvSpPr/>
          <p:nvPr/>
        </p:nvSpPr>
        <p:spPr>
          <a:xfrm>
            <a:off x="793800" y="140328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34" name="CustomShape 8"/>
          <p:cNvSpPr/>
          <p:nvPr/>
        </p:nvSpPr>
        <p:spPr>
          <a:xfrm>
            <a:off x="793800" y="210168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9"/>
          <p:cNvSpPr/>
          <p:nvPr/>
        </p:nvSpPr>
        <p:spPr>
          <a:xfrm>
            <a:off x="793800" y="282564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7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CustomShape 3"/>
          <p:cNvSpPr/>
          <p:nvPr/>
        </p:nvSpPr>
        <p:spPr>
          <a:xfrm>
            <a:off x="1130400" y="1739880"/>
            <a:ext cx="7785000" cy="207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What is in the model for structures</a:t>
            </a:r>
            <a:br/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(hierarchies and graphs)?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Elements with properties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Links define a structure (a topology)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9" name="CustomShape 4"/>
          <p:cNvSpPr/>
          <p:nvPr/>
        </p:nvSpPr>
        <p:spPr>
          <a:xfrm>
            <a:off x="874080" y="1238400"/>
            <a:ext cx="50749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Analysing the modeling approach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0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lvl="4" marL="1828800" algn="r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1" name="CustomShape 6"/>
          <p:cNvSpPr/>
          <p:nvPr/>
        </p:nvSpPr>
        <p:spPr>
          <a:xfrm>
            <a:off x="1097280" y="4359240"/>
            <a:ext cx="22647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42" name="Group 7"/>
          <p:cNvGrpSpPr/>
          <p:nvPr/>
        </p:nvGrpSpPr>
        <p:grpSpPr>
          <a:xfrm>
            <a:off x="1162080" y="4807080"/>
            <a:ext cx="2305080" cy="1765080"/>
            <a:chOff x="1162080" y="4807080"/>
            <a:chExt cx="2305080" cy="1765080"/>
          </a:xfrm>
        </p:grpSpPr>
        <p:sp>
          <p:nvSpPr>
            <p:cNvPr id="243" name="CustomShape 8"/>
            <p:cNvSpPr/>
            <p:nvPr/>
          </p:nvSpPr>
          <p:spPr>
            <a:xfrm>
              <a:off x="1162080" y="4807080"/>
              <a:ext cx="126036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Structure 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244" name="CustomShape 9"/>
            <p:cNvSpPr/>
            <p:nvPr/>
          </p:nvSpPr>
          <p:spPr>
            <a:xfrm>
              <a:off x="2232720" y="4853160"/>
              <a:ext cx="1098720" cy="3020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pc="-1" strike="noStrike">
                  <a:solidFill>
                    <a:srgbClr val="ffffff"/>
                  </a:solidFill>
                  <a:latin typeface="Arial"/>
                </a:rPr>
                <a:t>(Topology)</a:t>
              </a:r>
              <a:endParaRPr b="0" lang="en-CA" sz="1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245" name="CustomShape 10"/>
            <p:cNvSpPr/>
            <p:nvPr/>
          </p:nvSpPr>
          <p:spPr>
            <a:xfrm>
              <a:off x="1181160" y="4829040"/>
              <a:ext cx="228600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46" name="Group 11"/>
            <p:cNvGrpSpPr/>
            <p:nvPr/>
          </p:nvGrpSpPr>
          <p:grpSpPr>
            <a:xfrm>
              <a:off x="1578240" y="5157720"/>
              <a:ext cx="1695240" cy="1297080"/>
              <a:chOff x="1578240" y="5157720"/>
              <a:chExt cx="1695240" cy="1297080"/>
            </a:xfrm>
          </p:grpSpPr>
          <p:sp>
            <p:nvSpPr>
              <p:cNvPr id="247" name="CustomShape 12"/>
              <p:cNvSpPr/>
              <p:nvPr/>
            </p:nvSpPr>
            <p:spPr>
              <a:xfrm>
                <a:off x="1578240" y="5210280"/>
                <a:ext cx="119628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248" name="Group 13"/>
              <p:cNvGrpSpPr/>
              <p:nvPr/>
            </p:nvGrpSpPr>
            <p:grpSpPr>
              <a:xfrm>
                <a:off x="1765800" y="5562720"/>
                <a:ext cx="1145520" cy="315720"/>
                <a:chOff x="1765800" y="5562720"/>
                <a:chExt cx="1145520" cy="315720"/>
              </a:xfrm>
            </p:grpSpPr>
            <p:sp>
              <p:nvSpPr>
                <p:cNvPr id="249" name="CustomShape 14"/>
                <p:cNvSpPr/>
                <p:nvPr/>
              </p:nvSpPr>
              <p:spPr>
                <a:xfrm>
                  <a:off x="1765800" y="5572080"/>
                  <a:ext cx="10638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250" name="CustomShape 15"/>
                <p:cNvSpPr/>
                <p:nvPr/>
              </p:nvSpPr>
              <p:spPr>
                <a:xfrm>
                  <a:off x="1774800" y="5562720"/>
                  <a:ext cx="1136520" cy="315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251" name="Group 16"/>
              <p:cNvGrpSpPr/>
              <p:nvPr/>
            </p:nvGrpSpPr>
            <p:grpSpPr>
              <a:xfrm>
                <a:off x="1585800" y="5157720"/>
                <a:ext cx="1687680" cy="1297080"/>
                <a:chOff x="1585800" y="5157720"/>
                <a:chExt cx="1687680" cy="1297080"/>
              </a:xfrm>
            </p:grpSpPr>
            <p:sp>
              <p:nvSpPr>
                <p:cNvPr id="252" name="CustomShape 17"/>
                <p:cNvSpPr/>
                <p:nvPr/>
              </p:nvSpPr>
              <p:spPr>
                <a:xfrm>
                  <a:off x="1585800" y="5157720"/>
                  <a:ext cx="159084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53" name="CustomShape 18"/>
                <p:cNvSpPr/>
                <p:nvPr/>
              </p:nvSpPr>
              <p:spPr>
                <a:xfrm>
                  <a:off x="1654200" y="5265720"/>
                  <a:ext cx="1606680" cy="1176480"/>
                </a:xfrm>
                <a:custGeom>
                  <a:avLst/>
                  <a:gdLst/>
                  <a:ahLst/>
                  <a:rect l="l" t="t" r="r" b="b"/>
                  <a:pathLst>
                    <a:path w="1011" h="740">
                      <a:moveTo>
                        <a:pt x="963" y="0"/>
                      </a:moveTo>
                      <a:lnTo>
                        <a:pt x="1011" y="0"/>
                      </a:lnTo>
                      <a:lnTo>
                        <a:pt x="1011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54" name="CustomShape 19"/>
                <p:cNvSpPr/>
                <p:nvPr/>
              </p:nvSpPr>
              <p:spPr>
                <a:xfrm>
                  <a:off x="1666800" y="5278320"/>
                  <a:ext cx="1606680" cy="1176480"/>
                </a:xfrm>
                <a:custGeom>
                  <a:avLst/>
                  <a:gdLst/>
                  <a:ahLst/>
                  <a:rect l="l" t="t" r="r" b="b"/>
                  <a:pathLst>
                    <a:path w="1011" h="740">
                      <a:moveTo>
                        <a:pt x="963" y="0"/>
                      </a:moveTo>
                      <a:lnTo>
                        <a:pt x="1011" y="0"/>
                      </a:lnTo>
                      <a:lnTo>
                        <a:pt x="1011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255" name="Group 20"/>
              <p:cNvGrpSpPr/>
              <p:nvPr/>
            </p:nvGrpSpPr>
            <p:grpSpPr>
              <a:xfrm>
                <a:off x="1766880" y="5929200"/>
                <a:ext cx="1144440" cy="314280"/>
                <a:chOff x="1766880" y="5929200"/>
                <a:chExt cx="1144440" cy="314280"/>
              </a:xfrm>
            </p:grpSpPr>
            <p:sp>
              <p:nvSpPr>
                <p:cNvPr id="256" name="CustomShape 21"/>
                <p:cNvSpPr/>
                <p:nvPr/>
              </p:nvSpPr>
              <p:spPr>
                <a:xfrm>
                  <a:off x="1766880" y="5938920"/>
                  <a:ext cx="6462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Links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257" name="CustomShape 22"/>
                <p:cNvSpPr/>
                <p:nvPr/>
              </p:nvSpPr>
              <p:spPr>
                <a:xfrm>
                  <a:off x="1774800" y="5929200"/>
                  <a:ext cx="1136520" cy="3142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CustomShape 3"/>
          <p:cNvSpPr/>
          <p:nvPr/>
        </p:nvSpPr>
        <p:spPr>
          <a:xfrm>
            <a:off x="1130400" y="1739880"/>
            <a:ext cx="7785000" cy="207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What is in a representation?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Components with visual attributes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The layout of components defines neighbourhood (topology)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1" name="CustomShape 4"/>
          <p:cNvSpPr/>
          <p:nvPr/>
        </p:nvSpPr>
        <p:spPr>
          <a:xfrm>
            <a:off x="872640" y="1238400"/>
            <a:ext cx="56192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Analysing the visualization technique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2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3" name="CustomShape 6"/>
          <p:cNvSpPr/>
          <p:nvPr/>
        </p:nvSpPr>
        <p:spPr>
          <a:xfrm>
            <a:off x="5462280" y="4359240"/>
            <a:ext cx="20451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64" name="Group 7"/>
          <p:cNvGrpSpPr/>
          <p:nvPr/>
        </p:nvGrpSpPr>
        <p:grpSpPr>
          <a:xfrm>
            <a:off x="5364360" y="4807080"/>
            <a:ext cx="2738160" cy="1765080"/>
            <a:chOff x="5364360" y="4807080"/>
            <a:chExt cx="2738160" cy="1765080"/>
          </a:xfrm>
        </p:grpSpPr>
        <p:sp>
          <p:nvSpPr>
            <p:cNvPr id="265" name="CustomShape 8"/>
            <p:cNvSpPr/>
            <p:nvPr/>
          </p:nvSpPr>
          <p:spPr>
            <a:xfrm>
              <a:off x="5364360" y="4807080"/>
              <a:ext cx="184428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266" name="CustomShape 9"/>
            <p:cNvSpPr/>
            <p:nvPr/>
          </p:nvSpPr>
          <p:spPr>
            <a:xfrm>
              <a:off x="5384880" y="4829040"/>
              <a:ext cx="271764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67" name="Group 10"/>
            <p:cNvGrpSpPr/>
            <p:nvPr/>
          </p:nvGrpSpPr>
          <p:grpSpPr>
            <a:xfrm>
              <a:off x="5781240" y="5157720"/>
              <a:ext cx="2165760" cy="1297080"/>
              <a:chOff x="5781240" y="5157720"/>
              <a:chExt cx="2165760" cy="1297080"/>
            </a:xfrm>
          </p:grpSpPr>
          <p:sp>
            <p:nvSpPr>
              <p:cNvPr id="268" name="CustomShape 11"/>
              <p:cNvSpPr/>
              <p:nvPr/>
            </p:nvSpPr>
            <p:spPr>
              <a:xfrm>
                <a:off x="5781240" y="5210280"/>
                <a:ext cx="157896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269" name="Group 12"/>
              <p:cNvGrpSpPr/>
              <p:nvPr/>
            </p:nvGrpSpPr>
            <p:grpSpPr>
              <a:xfrm>
                <a:off x="5789520" y="5157720"/>
                <a:ext cx="2157480" cy="1297080"/>
                <a:chOff x="5789520" y="5157720"/>
                <a:chExt cx="2157480" cy="1297080"/>
              </a:xfrm>
            </p:grpSpPr>
            <p:sp>
              <p:nvSpPr>
                <p:cNvPr id="270" name="CustomShape 13"/>
                <p:cNvSpPr/>
                <p:nvPr/>
              </p:nvSpPr>
              <p:spPr>
                <a:xfrm>
                  <a:off x="5789520" y="5157720"/>
                  <a:ext cx="203544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71" name="CustomShape 14"/>
                <p:cNvSpPr/>
                <p:nvPr/>
              </p:nvSpPr>
              <p:spPr>
                <a:xfrm>
                  <a:off x="5884920" y="5265720"/>
                  <a:ext cx="2049480" cy="1176480"/>
                </a:xfrm>
                <a:custGeom>
                  <a:avLst/>
                  <a:gdLst/>
                  <a:ahLst/>
                  <a:rect l="l" t="t" r="r" b="b"/>
                  <a:pathLst>
                    <a:path w="1290" h="740">
                      <a:moveTo>
                        <a:pt x="1226" y="0"/>
                      </a:moveTo>
                      <a:lnTo>
                        <a:pt x="1290" y="0"/>
                      </a:lnTo>
                      <a:lnTo>
                        <a:pt x="1290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72" name="CustomShape 15"/>
                <p:cNvSpPr/>
                <p:nvPr/>
              </p:nvSpPr>
              <p:spPr>
                <a:xfrm>
                  <a:off x="5896080" y="5278320"/>
                  <a:ext cx="2050920" cy="1176480"/>
                </a:xfrm>
                <a:custGeom>
                  <a:avLst/>
                  <a:gdLst/>
                  <a:ahLst/>
                  <a:rect l="l" t="t" r="r" b="b"/>
                  <a:pathLst>
                    <a:path w="1291" h="740">
                      <a:moveTo>
                        <a:pt x="1227" y="0"/>
                      </a:moveTo>
                      <a:lnTo>
                        <a:pt x="1291" y="0"/>
                      </a:lnTo>
                      <a:lnTo>
                        <a:pt x="1291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273" name="Group 16"/>
              <p:cNvGrpSpPr/>
              <p:nvPr/>
            </p:nvGrpSpPr>
            <p:grpSpPr>
              <a:xfrm>
                <a:off x="5978520" y="5562720"/>
                <a:ext cx="1719360" cy="315720"/>
                <a:chOff x="5978520" y="5562720"/>
                <a:chExt cx="1719360" cy="315720"/>
              </a:xfrm>
            </p:grpSpPr>
            <p:sp>
              <p:nvSpPr>
                <p:cNvPr id="274" name="CustomShape 17"/>
                <p:cNvSpPr/>
                <p:nvPr/>
              </p:nvSpPr>
              <p:spPr>
                <a:xfrm>
                  <a:off x="6003000" y="5572080"/>
                  <a:ext cx="15699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275" name="CustomShape 18"/>
                <p:cNvSpPr/>
                <p:nvPr/>
              </p:nvSpPr>
              <p:spPr>
                <a:xfrm>
                  <a:off x="5978520" y="5562720"/>
                  <a:ext cx="1719360" cy="315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276" name="Group 19"/>
              <p:cNvGrpSpPr/>
              <p:nvPr/>
            </p:nvGrpSpPr>
            <p:grpSpPr>
              <a:xfrm>
                <a:off x="5978520" y="5929200"/>
                <a:ext cx="1719360" cy="314280"/>
                <a:chOff x="5978520" y="5929200"/>
                <a:chExt cx="1719360" cy="314280"/>
              </a:xfrm>
            </p:grpSpPr>
            <p:sp>
              <p:nvSpPr>
                <p:cNvPr id="277" name="CustomShape 20"/>
                <p:cNvSpPr/>
                <p:nvPr/>
              </p:nvSpPr>
              <p:spPr>
                <a:xfrm>
                  <a:off x="6006960" y="5938920"/>
                  <a:ext cx="7635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Layout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278" name="CustomShape 21"/>
                <p:cNvSpPr/>
                <p:nvPr/>
              </p:nvSpPr>
              <p:spPr>
                <a:xfrm>
                  <a:off x="5978520" y="5929200"/>
                  <a:ext cx="1719360" cy="3142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3"/>
          <p:cNvSpPr/>
          <p:nvPr/>
        </p:nvSpPr>
        <p:spPr>
          <a:xfrm>
            <a:off x="914400" y="336600"/>
            <a:ext cx="7302600" cy="22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Outline of presentation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1333440" y="1219320"/>
            <a:ext cx="7581960" cy="487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Arial"/>
              </a:rPr>
              <a:t>Problem definition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CHEOPS approach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Giza Framework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Inside Giza: Context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How to reach us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CustomShape 5"/>
          <p:cNvSpPr/>
          <p:nvPr/>
        </p:nvSpPr>
        <p:spPr>
          <a:xfrm>
            <a:off x="793800" y="424800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6"/>
          <p:cNvSpPr/>
          <p:nvPr/>
        </p:nvSpPr>
        <p:spPr>
          <a:xfrm>
            <a:off x="793800" y="354960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7"/>
          <p:cNvSpPr/>
          <p:nvPr/>
        </p:nvSpPr>
        <p:spPr>
          <a:xfrm>
            <a:off x="793800" y="140328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cccc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8"/>
          <p:cNvSpPr/>
          <p:nvPr/>
        </p:nvSpPr>
        <p:spPr>
          <a:xfrm>
            <a:off x="793800" y="210168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9"/>
          <p:cNvSpPr/>
          <p:nvPr/>
        </p:nvSpPr>
        <p:spPr>
          <a:xfrm>
            <a:off x="793800" y="282564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0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1" name="CustomShape 3"/>
          <p:cNvSpPr/>
          <p:nvPr/>
        </p:nvSpPr>
        <p:spPr>
          <a:xfrm>
            <a:off x="1130400" y="1739880"/>
            <a:ext cx="7785000" cy="184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8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Traditional approach (MVC):</a:t>
            </a: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 </a:t>
            </a:r>
            <a:br/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components and elements within a representation correspond 1 to 1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2" name="CustomShape 4"/>
          <p:cNvSpPr/>
          <p:nvPr/>
        </p:nvSpPr>
        <p:spPr>
          <a:xfrm>
            <a:off x="871560" y="1238400"/>
            <a:ext cx="63324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Analysing the visualization technique (1/2)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3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4" name="CustomShape 6"/>
          <p:cNvSpPr/>
          <p:nvPr/>
        </p:nvSpPr>
        <p:spPr>
          <a:xfrm>
            <a:off x="1135440" y="4302000"/>
            <a:ext cx="22647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85" name="Group 7"/>
          <p:cNvGrpSpPr/>
          <p:nvPr/>
        </p:nvGrpSpPr>
        <p:grpSpPr>
          <a:xfrm>
            <a:off x="1200240" y="4749840"/>
            <a:ext cx="2313000" cy="1765440"/>
            <a:chOff x="1200240" y="4749840"/>
            <a:chExt cx="2313000" cy="1765440"/>
          </a:xfrm>
        </p:grpSpPr>
        <p:sp>
          <p:nvSpPr>
            <p:cNvPr id="286" name="CustomShape 8"/>
            <p:cNvSpPr/>
            <p:nvPr/>
          </p:nvSpPr>
          <p:spPr>
            <a:xfrm>
              <a:off x="1200240" y="4749840"/>
              <a:ext cx="126036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Structure 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287" name="CustomShape 9"/>
            <p:cNvSpPr/>
            <p:nvPr/>
          </p:nvSpPr>
          <p:spPr>
            <a:xfrm>
              <a:off x="2275560" y="4795920"/>
              <a:ext cx="1098720" cy="3020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pc="-1" strike="noStrike">
                  <a:solidFill>
                    <a:srgbClr val="ffffff"/>
                  </a:solidFill>
                  <a:latin typeface="Arial"/>
                </a:rPr>
                <a:t>(Topology)</a:t>
              </a:r>
              <a:endParaRPr b="0" lang="en-CA" sz="1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288" name="CustomShape 10"/>
            <p:cNvSpPr/>
            <p:nvPr/>
          </p:nvSpPr>
          <p:spPr>
            <a:xfrm>
              <a:off x="1219320" y="4772160"/>
              <a:ext cx="229392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89" name="Group 11"/>
            <p:cNvGrpSpPr/>
            <p:nvPr/>
          </p:nvGrpSpPr>
          <p:grpSpPr>
            <a:xfrm>
              <a:off x="1617840" y="5100480"/>
              <a:ext cx="1701720" cy="1297080"/>
              <a:chOff x="1617840" y="5100480"/>
              <a:chExt cx="1701720" cy="1297080"/>
            </a:xfrm>
          </p:grpSpPr>
          <p:sp>
            <p:nvSpPr>
              <p:cNvPr id="290" name="CustomShape 12"/>
              <p:cNvSpPr/>
              <p:nvPr/>
            </p:nvSpPr>
            <p:spPr>
              <a:xfrm>
                <a:off x="1617840" y="5153040"/>
                <a:ext cx="119628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291" name="Group 13"/>
              <p:cNvGrpSpPr/>
              <p:nvPr/>
            </p:nvGrpSpPr>
            <p:grpSpPr>
              <a:xfrm>
                <a:off x="1805760" y="5505480"/>
                <a:ext cx="1150200" cy="315720"/>
                <a:chOff x="1805760" y="5505480"/>
                <a:chExt cx="1150200" cy="315720"/>
              </a:xfrm>
            </p:grpSpPr>
            <p:sp>
              <p:nvSpPr>
                <p:cNvPr id="292" name="CustomShape 14"/>
                <p:cNvSpPr/>
                <p:nvPr/>
              </p:nvSpPr>
              <p:spPr>
                <a:xfrm>
                  <a:off x="1805760" y="5514840"/>
                  <a:ext cx="10638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293" name="CustomShape 15"/>
                <p:cNvSpPr/>
                <p:nvPr/>
              </p:nvSpPr>
              <p:spPr>
                <a:xfrm>
                  <a:off x="1814400" y="5505480"/>
                  <a:ext cx="1141560" cy="315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294" name="Group 16"/>
              <p:cNvGrpSpPr/>
              <p:nvPr/>
            </p:nvGrpSpPr>
            <p:grpSpPr>
              <a:xfrm>
                <a:off x="1625760" y="5100480"/>
                <a:ext cx="1693800" cy="1297080"/>
                <a:chOff x="1625760" y="5100480"/>
                <a:chExt cx="1693800" cy="1297080"/>
              </a:xfrm>
            </p:grpSpPr>
            <p:sp>
              <p:nvSpPr>
                <p:cNvPr id="295" name="CustomShape 17"/>
                <p:cNvSpPr/>
                <p:nvPr/>
              </p:nvSpPr>
              <p:spPr>
                <a:xfrm>
                  <a:off x="1625760" y="5100480"/>
                  <a:ext cx="159696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96" name="CustomShape 18"/>
                <p:cNvSpPr/>
                <p:nvPr/>
              </p:nvSpPr>
              <p:spPr>
                <a:xfrm>
                  <a:off x="1693800" y="5208480"/>
                  <a:ext cx="1612800" cy="1176480"/>
                </a:xfrm>
                <a:custGeom>
                  <a:avLst/>
                  <a:gdLst/>
                  <a:ahLst/>
                  <a:rect l="l" t="t" r="r" b="b"/>
                  <a:pathLst>
                    <a:path w="1015" h="740">
                      <a:moveTo>
                        <a:pt x="967" y="0"/>
                      </a:moveTo>
                      <a:lnTo>
                        <a:pt x="1015" y="0"/>
                      </a:lnTo>
                      <a:lnTo>
                        <a:pt x="1015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297" name="CustomShape 19"/>
                <p:cNvSpPr/>
                <p:nvPr/>
              </p:nvSpPr>
              <p:spPr>
                <a:xfrm>
                  <a:off x="1706400" y="5221440"/>
                  <a:ext cx="1613160" cy="1176120"/>
                </a:xfrm>
                <a:custGeom>
                  <a:avLst/>
                  <a:gdLst/>
                  <a:ahLst/>
                  <a:rect l="l" t="t" r="r" b="b"/>
                  <a:pathLst>
                    <a:path w="1015" h="740">
                      <a:moveTo>
                        <a:pt x="967" y="0"/>
                      </a:moveTo>
                      <a:lnTo>
                        <a:pt x="1015" y="0"/>
                      </a:lnTo>
                      <a:lnTo>
                        <a:pt x="1015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298" name="Group 20"/>
              <p:cNvGrpSpPr/>
              <p:nvPr/>
            </p:nvGrpSpPr>
            <p:grpSpPr>
              <a:xfrm>
                <a:off x="1806480" y="5870520"/>
                <a:ext cx="1149480" cy="316080"/>
                <a:chOff x="1806480" y="5870520"/>
                <a:chExt cx="1149480" cy="316080"/>
              </a:xfrm>
            </p:grpSpPr>
            <p:sp>
              <p:nvSpPr>
                <p:cNvPr id="299" name="CustomShape 21"/>
                <p:cNvSpPr/>
                <p:nvPr/>
              </p:nvSpPr>
              <p:spPr>
                <a:xfrm>
                  <a:off x="1806480" y="5881680"/>
                  <a:ext cx="6462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Links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00" name="CustomShape 22"/>
                <p:cNvSpPr/>
                <p:nvPr/>
              </p:nvSpPr>
              <p:spPr>
                <a:xfrm>
                  <a:off x="1814400" y="5870520"/>
                  <a:ext cx="1141560" cy="316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301" name="Group 23"/>
          <p:cNvGrpSpPr/>
          <p:nvPr/>
        </p:nvGrpSpPr>
        <p:grpSpPr>
          <a:xfrm>
            <a:off x="3352680" y="5334120"/>
            <a:ext cx="2440080" cy="27000"/>
            <a:chOff x="3352680" y="5334120"/>
            <a:chExt cx="2440080" cy="27000"/>
          </a:xfrm>
        </p:grpSpPr>
        <p:sp>
          <p:nvSpPr>
            <p:cNvPr id="302" name="CustomShape 24"/>
            <p:cNvSpPr/>
            <p:nvPr/>
          </p:nvSpPr>
          <p:spPr>
            <a:xfrm>
              <a:off x="3352680" y="5334120"/>
              <a:ext cx="158760" cy="27000"/>
            </a:xfrm>
            <a:custGeom>
              <a:avLst/>
              <a:gdLst/>
              <a:ahLst/>
              <a:rect l="l" t="t" r="r" b="b"/>
              <a:pathLst>
                <a:path w="99" h="16">
                  <a:moveTo>
                    <a:pt x="0" y="8"/>
                  </a:moveTo>
                  <a:lnTo>
                    <a:pt x="99" y="0"/>
                  </a:lnTo>
                  <a:lnTo>
                    <a:pt x="99" y="16"/>
                  </a:lnTo>
                  <a:lnTo>
                    <a:pt x="0" y="8"/>
                  </a:lnTo>
                </a:path>
              </a:pathLst>
            </a:custGeom>
            <a:solidFill>
              <a:srgbClr val="dddddd"/>
            </a:solidFill>
            <a:ln cap="rnd" w="12600">
              <a:solidFill>
                <a:srgbClr val="cc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3" name="CustomShape 25"/>
            <p:cNvSpPr/>
            <p:nvPr/>
          </p:nvSpPr>
          <p:spPr>
            <a:xfrm>
              <a:off x="5632560" y="5334120"/>
              <a:ext cx="160200" cy="27000"/>
            </a:xfrm>
            <a:custGeom>
              <a:avLst/>
              <a:gdLst/>
              <a:ahLst/>
              <a:rect l="l" t="t" r="r" b="b"/>
              <a:pathLst>
                <a:path w="100" h="16">
                  <a:moveTo>
                    <a:pt x="100" y="8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00" y="8"/>
                  </a:lnTo>
                </a:path>
              </a:pathLst>
            </a:custGeom>
            <a:solidFill>
              <a:srgbClr val="dddddd"/>
            </a:solidFill>
            <a:ln cap="rnd" w="12600">
              <a:solidFill>
                <a:srgbClr val="cc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4" name="Line 26"/>
            <p:cNvSpPr/>
            <p:nvPr/>
          </p:nvSpPr>
          <p:spPr>
            <a:xfrm>
              <a:off x="3403440" y="5334120"/>
              <a:ext cx="2335320" cy="0"/>
            </a:xfrm>
            <a:prstGeom prst="line">
              <a:avLst/>
            </a:prstGeom>
            <a:ln w="25560">
              <a:solidFill>
                <a:srgbClr val="cccc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05" name="CustomShape 27"/>
          <p:cNvSpPr/>
          <p:nvPr/>
        </p:nvSpPr>
        <p:spPr>
          <a:xfrm>
            <a:off x="5462280" y="4359240"/>
            <a:ext cx="20451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306" name="Group 28"/>
          <p:cNvGrpSpPr/>
          <p:nvPr/>
        </p:nvGrpSpPr>
        <p:grpSpPr>
          <a:xfrm>
            <a:off x="5364360" y="4807080"/>
            <a:ext cx="2738160" cy="1765080"/>
            <a:chOff x="5364360" y="4807080"/>
            <a:chExt cx="2738160" cy="1765080"/>
          </a:xfrm>
        </p:grpSpPr>
        <p:sp>
          <p:nvSpPr>
            <p:cNvPr id="307" name="CustomShape 29"/>
            <p:cNvSpPr/>
            <p:nvPr/>
          </p:nvSpPr>
          <p:spPr>
            <a:xfrm>
              <a:off x="5364360" y="4807080"/>
              <a:ext cx="184428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308" name="CustomShape 30"/>
            <p:cNvSpPr/>
            <p:nvPr/>
          </p:nvSpPr>
          <p:spPr>
            <a:xfrm>
              <a:off x="5384880" y="4829040"/>
              <a:ext cx="271764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09" name="Group 31"/>
            <p:cNvGrpSpPr/>
            <p:nvPr/>
          </p:nvGrpSpPr>
          <p:grpSpPr>
            <a:xfrm>
              <a:off x="5781240" y="5157720"/>
              <a:ext cx="2165760" cy="1297080"/>
              <a:chOff x="5781240" y="5157720"/>
              <a:chExt cx="2165760" cy="1297080"/>
            </a:xfrm>
          </p:grpSpPr>
          <p:sp>
            <p:nvSpPr>
              <p:cNvPr id="310" name="CustomShape 32"/>
              <p:cNvSpPr/>
              <p:nvPr/>
            </p:nvSpPr>
            <p:spPr>
              <a:xfrm>
                <a:off x="5781240" y="5210280"/>
                <a:ext cx="157896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311" name="Group 33"/>
              <p:cNvGrpSpPr/>
              <p:nvPr/>
            </p:nvGrpSpPr>
            <p:grpSpPr>
              <a:xfrm>
                <a:off x="5789520" y="5157720"/>
                <a:ext cx="2157480" cy="1297080"/>
                <a:chOff x="5789520" y="5157720"/>
                <a:chExt cx="2157480" cy="1297080"/>
              </a:xfrm>
            </p:grpSpPr>
            <p:sp>
              <p:nvSpPr>
                <p:cNvPr id="312" name="CustomShape 34"/>
                <p:cNvSpPr/>
                <p:nvPr/>
              </p:nvSpPr>
              <p:spPr>
                <a:xfrm>
                  <a:off x="5789520" y="5157720"/>
                  <a:ext cx="203544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13" name="CustomShape 35"/>
                <p:cNvSpPr/>
                <p:nvPr/>
              </p:nvSpPr>
              <p:spPr>
                <a:xfrm>
                  <a:off x="5884920" y="5265720"/>
                  <a:ext cx="2049480" cy="1176480"/>
                </a:xfrm>
                <a:custGeom>
                  <a:avLst/>
                  <a:gdLst/>
                  <a:ahLst/>
                  <a:rect l="l" t="t" r="r" b="b"/>
                  <a:pathLst>
                    <a:path w="1290" h="740">
                      <a:moveTo>
                        <a:pt x="1226" y="0"/>
                      </a:moveTo>
                      <a:lnTo>
                        <a:pt x="1290" y="0"/>
                      </a:lnTo>
                      <a:lnTo>
                        <a:pt x="1290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14" name="CustomShape 36"/>
                <p:cNvSpPr/>
                <p:nvPr/>
              </p:nvSpPr>
              <p:spPr>
                <a:xfrm>
                  <a:off x="5896080" y="5278320"/>
                  <a:ext cx="2050920" cy="1176480"/>
                </a:xfrm>
                <a:custGeom>
                  <a:avLst/>
                  <a:gdLst/>
                  <a:ahLst/>
                  <a:rect l="l" t="t" r="r" b="b"/>
                  <a:pathLst>
                    <a:path w="1291" h="740">
                      <a:moveTo>
                        <a:pt x="1227" y="0"/>
                      </a:moveTo>
                      <a:lnTo>
                        <a:pt x="1291" y="0"/>
                      </a:lnTo>
                      <a:lnTo>
                        <a:pt x="1291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15" name="Group 37"/>
              <p:cNvGrpSpPr/>
              <p:nvPr/>
            </p:nvGrpSpPr>
            <p:grpSpPr>
              <a:xfrm>
                <a:off x="5978520" y="5562720"/>
                <a:ext cx="1719360" cy="315720"/>
                <a:chOff x="5978520" y="5562720"/>
                <a:chExt cx="1719360" cy="315720"/>
              </a:xfrm>
            </p:grpSpPr>
            <p:sp>
              <p:nvSpPr>
                <p:cNvPr id="316" name="CustomShape 38"/>
                <p:cNvSpPr/>
                <p:nvPr/>
              </p:nvSpPr>
              <p:spPr>
                <a:xfrm>
                  <a:off x="6003000" y="5572080"/>
                  <a:ext cx="15699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17" name="CustomShape 39"/>
                <p:cNvSpPr/>
                <p:nvPr/>
              </p:nvSpPr>
              <p:spPr>
                <a:xfrm>
                  <a:off x="5978520" y="5562720"/>
                  <a:ext cx="1719360" cy="315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18" name="Group 40"/>
              <p:cNvGrpSpPr/>
              <p:nvPr/>
            </p:nvGrpSpPr>
            <p:grpSpPr>
              <a:xfrm>
                <a:off x="5978520" y="5929200"/>
                <a:ext cx="1719360" cy="314280"/>
                <a:chOff x="5978520" y="5929200"/>
                <a:chExt cx="1719360" cy="314280"/>
              </a:xfrm>
            </p:grpSpPr>
            <p:sp>
              <p:nvSpPr>
                <p:cNvPr id="319" name="CustomShape 41"/>
                <p:cNvSpPr/>
                <p:nvPr/>
              </p:nvSpPr>
              <p:spPr>
                <a:xfrm>
                  <a:off x="6006960" y="5938920"/>
                  <a:ext cx="7635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Layout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20" name="CustomShape 42"/>
                <p:cNvSpPr/>
                <p:nvPr/>
              </p:nvSpPr>
              <p:spPr>
                <a:xfrm>
                  <a:off x="5978520" y="5929200"/>
                  <a:ext cx="1719360" cy="3142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2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3" name="CustomShape 3"/>
          <p:cNvSpPr/>
          <p:nvPr/>
        </p:nvSpPr>
        <p:spPr>
          <a:xfrm>
            <a:off x="1130400" y="1739880"/>
            <a:ext cx="7785000" cy="184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Cheops: </a:t>
            </a:r>
            <a:br/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Many elements displayed by one component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Multiple representations, polymorphy: </a:t>
            </a:r>
            <a:br/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Many components display some elements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4" name="CustomShape 4"/>
          <p:cNvSpPr/>
          <p:nvPr/>
        </p:nvSpPr>
        <p:spPr>
          <a:xfrm>
            <a:off x="871560" y="1238400"/>
            <a:ext cx="63324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Analysing the visualization technique (2/2)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5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6" name="CustomShape 6"/>
          <p:cNvSpPr/>
          <p:nvPr/>
        </p:nvSpPr>
        <p:spPr>
          <a:xfrm>
            <a:off x="1135440" y="4302000"/>
            <a:ext cx="22647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327" name="Group 7"/>
          <p:cNvGrpSpPr/>
          <p:nvPr/>
        </p:nvGrpSpPr>
        <p:grpSpPr>
          <a:xfrm>
            <a:off x="1200240" y="4749840"/>
            <a:ext cx="2313000" cy="1765440"/>
            <a:chOff x="1200240" y="4749840"/>
            <a:chExt cx="2313000" cy="1765440"/>
          </a:xfrm>
        </p:grpSpPr>
        <p:sp>
          <p:nvSpPr>
            <p:cNvPr id="328" name="CustomShape 8"/>
            <p:cNvSpPr/>
            <p:nvPr/>
          </p:nvSpPr>
          <p:spPr>
            <a:xfrm>
              <a:off x="1200240" y="4749840"/>
              <a:ext cx="126036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Structure 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329" name="CustomShape 9"/>
            <p:cNvSpPr/>
            <p:nvPr/>
          </p:nvSpPr>
          <p:spPr>
            <a:xfrm>
              <a:off x="2275560" y="4795920"/>
              <a:ext cx="1098720" cy="3020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pc="-1" strike="noStrike">
                  <a:solidFill>
                    <a:srgbClr val="ffffff"/>
                  </a:solidFill>
                  <a:latin typeface="Arial"/>
                </a:rPr>
                <a:t>(Topology)</a:t>
              </a:r>
              <a:endParaRPr b="0" lang="en-CA" sz="14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330" name="CustomShape 10"/>
            <p:cNvSpPr/>
            <p:nvPr/>
          </p:nvSpPr>
          <p:spPr>
            <a:xfrm>
              <a:off x="1219320" y="4772160"/>
              <a:ext cx="229392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31" name="Group 11"/>
            <p:cNvGrpSpPr/>
            <p:nvPr/>
          </p:nvGrpSpPr>
          <p:grpSpPr>
            <a:xfrm>
              <a:off x="1617840" y="5100480"/>
              <a:ext cx="1701720" cy="1297080"/>
              <a:chOff x="1617840" y="5100480"/>
              <a:chExt cx="1701720" cy="1297080"/>
            </a:xfrm>
          </p:grpSpPr>
          <p:sp>
            <p:nvSpPr>
              <p:cNvPr id="332" name="CustomShape 12"/>
              <p:cNvSpPr/>
              <p:nvPr/>
            </p:nvSpPr>
            <p:spPr>
              <a:xfrm>
                <a:off x="1617840" y="5153040"/>
                <a:ext cx="119628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333" name="Group 13"/>
              <p:cNvGrpSpPr/>
              <p:nvPr/>
            </p:nvGrpSpPr>
            <p:grpSpPr>
              <a:xfrm>
                <a:off x="1805760" y="5505480"/>
                <a:ext cx="1150200" cy="315720"/>
                <a:chOff x="1805760" y="5505480"/>
                <a:chExt cx="1150200" cy="315720"/>
              </a:xfrm>
            </p:grpSpPr>
            <p:sp>
              <p:nvSpPr>
                <p:cNvPr id="334" name="CustomShape 14"/>
                <p:cNvSpPr/>
                <p:nvPr/>
              </p:nvSpPr>
              <p:spPr>
                <a:xfrm>
                  <a:off x="1805760" y="5514840"/>
                  <a:ext cx="10638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35" name="CustomShape 15"/>
                <p:cNvSpPr/>
                <p:nvPr/>
              </p:nvSpPr>
              <p:spPr>
                <a:xfrm>
                  <a:off x="1814400" y="5505480"/>
                  <a:ext cx="1141560" cy="315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36" name="Group 16"/>
              <p:cNvGrpSpPr/>
              <p:nvPr/>
            </p:nvGrpSpPr>
            <p:grpSpPr>
              <a:xfrm>
                <a:off x="1625760" y="5100480"/>
                <a:ext cx="1693800" cy="1297080"/>
                <a:chOff x="1625760" y="5100480"/>
                <a:chExt cx="1693800" cy="1297080"/>
              </a:xfrm>
            </p:grpSpPr>
            <p:sp>
              <p:nvSpPr>
                <p:cNvPr id="337" name="CustomShape 17"/>
                <p:cNvSpPr/>
                <p:nvPr/>
              </p:nvSpPr>
              <p:spPr>
                <a:xfrm>
                  <a:off x="1625760" y="5100480"/>
                  <a:ext cx="159696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38" name="CustomShape 18"/>
                <p:cNvSpPr/>
                <p:nvPr/>
              </p:nvSpPr>
              <p:spPr>
                <a:xfrm>
                  <a:off x="1693800" y="5208480"/>
                  <a:ext cx="1612800" cy="1176480"/>
                </a:xfrm>
                <a:custGeom>
                  <a:avLst/>
                  <a:gdLst/>
                  <a:ahLst/>
                  <a:rect l="l" t="t" r="r" b="b"/>
                  <a:pathLst>
                    <a:path w="1015" h="740">
                      <a:moveTo>
                        <a:pt x="967" y="0"/>
                      </a:moveTo>
                      <a:lnTo>
                        <a:pt x="1015" y="0"/>
                      </a:lnTo>
                      <a:lnTo>
                        <a:pt x="1015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39" name="CustomShape 19"/>
                <p:cNvSpPr/>
                <p:nvPr/>
              </p:nvSpPr>
              <p:spPr>
                <a:xfrm>
                  <a:off x="1706400" y="5221440"/>
                  <a:ext cx="1613160" cy="1176120"/>
                </a:xfrm>
                <a:custGeom>
                  <a:avLst/>
                  <a:gdLst/>
                  <a:ahLst/>
                  <a:rect l="l" t="t" r="r" b="b"/>
                  <a:pathLst>
                    <a:path w="1015" h="740">
                      <a:moveTo>
                        <a:pt x="967" y="0"/>
                      </a:moveTo>
                      <a:lnTo>
                        <a:pt x="1015" y="0"/>
                      </a:lnTo>
                      <a:lnTo>
                        <a:pt x="1015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40" name="Group 20"/>
              <p:cNvGrpSpPr/>
              <p:nvPr/>
            </p:nvGrpSpPr>
            <p:grpSpPr>
              <a:xfrm>
                <a:off x="1806480" y="5870520"/>
                <a:ext cx="1149480" cy="316080"/>
                <a:chOff x="1806480" y="5870520"/>
                <a:chExt cx="1149480" cy="316080"/>
              </a:xfrm>
            </p:grpSpPr>
            <p:sp>
              <p:nvSpPr>
                <p:cNvPr id="341" name="CustomShape 21"/>
                <p:cNvSpPr/>
                <p:nvPr/>
              </p:nvSpPr>
              <p:spPr>
                <a:xfrm>
                  <a:off x="1806480" y="5881680"/>
                  <a:ext cx="6462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Links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42" name="CustomShape 22"/>
                <p:cNvSpPr/>
                <p:nvPr/>
              </p:nvSpPr>
              <p:spPr>
                <a:xfrm>
                  <a:off x="1814400" y="5870520"/>
                  <a:ext cx="1141560" cy="316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343" name="Group 23"/>
          <p:cNvGrpSpPr/>
          <p:nvPr/>
        </p:nvGrpSpPr>
        <p:grpSpPr>
          <a:xfrm>
            <a:off x="3352680" y="5334120"/>
            <a:ext cx="2440080" cy="27000"/>
            <a:chOff x="3352680" y="5334120"/>
            <a:chExt cx="2440080" cy="27000"/>
          </a:xfrm>
        </p:grpSpPr>
        <p:sp>
          <p:nvSpPr>
            <p:cNvPr id="344" name="CustomShape 24"/>
            <p:cNvSpPr/>
            <p:nvPr/>
          </p:nvSpPr>
          <p:spPr>
            <a:xfrm>
              <a:off x="3352680" y="5334120"/>
              <a:ext cx="158760" cy="27000"/>
            </a:xfrm>
            <a:custGeom>
              <a:avLst/>
              <a:gdLst/>
              <a:ahLst/>
              <a:rect l="l" t="t" r="r" b="b"/>
              <a:pathLst>
                <a:path w="99" h="16">
                  <a:moveTo>
                    <a:pt x="0" y="8"/>
                  </a:moveTo>
                  <a:lnTo>
                    <a:pt x="99" y="0"/>
                  </a:lnTo>
                  <a:lnTo>
                    <a:pt x="99" y="16"/>
                  </a:lnTo>
                  <a:lnTo>
                    <a:pt x="0" y="8"/>
                  </a:lnTo>
                </a:path>
              </a:pathLst>
            </a:custGeom>
            <a:solidFill>
              <a:srgbClr val="ff6666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5" name="CustomShape 25"/>
            <p:cNvSpPr/>
            <p:nvPr/>
          </p:nvSpPr>
          <p:spPr>
            <a:xfrm>
              <a:off x="5632560" y="5334120"/>
              <a:ext cx="160200" cy="27000"/>
            </a:xfrm>
            <a:custGeom>
              <a:avLst/>
              <a:gdLst/>
              <a:ahLst/>
              <a:rect l="l" t="t" r="r" b="b"/>
              <a:pathLst>
                <a:path w="100" h="16">
                  <a:moveTo>
                    <a:pt x="100" y="8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100" y="8"/>
                  </a:lnTo>
                </a:path>
              </a:pathLst>
            </a:custGeom>
            <a:solidFill>
              <a:srgbClr val="ff6666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6" name="Line 26"/>
            <p:cNvSpPr/>
            <p:nvPr/>
          </p:nvSpPr>
          <p:spPr>
            <a:xfrm>
              <a:off x="3403440" y="5334120"/>
              <a:ext cx="2335320" cy="0"/>
            </a:xfrm>
            <a:prstGeom prst="line">
              <a:avLst/>
            </a:prstGeom>
            <a:ln w="25560">
              <a:solidFill>
                <a:srgbClr val="ff6666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47" name="CustomShape 27"/>
          <p:cNvSpPr/>
          <p:nvPr/>
        </p:nvSpPr>
        <p:spPr>
          <a:xfrm>
            <a:off x="5462280" y="4359240"/>
            <a:ext cx="20451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348" name="Group 28"/>
          <p:cNvGrpSpPr/>
          <p:nvPr/>
        </p:nvGrpSpPr>
        <p:grpSpPr>
          <a:xfrm>
            <a:off x="5364360" y="4807080"/>
            <a:ext cx="2738160" cy="1765080"/>
            <a:chOff x="5364360" y="4807080"/>
            <a:chExt cx="2738160" cy="1765080"/>
          </a:xfrm>
        </p:grpSpPr>
        <p:sp>
          <p:nvSpPr>
            <p:cNvPr id="349" name="CustomShape 29"/>
            <p:cNvSpPr/>
            <p:nvPr/>
          </p:nvSpPr>
          <p:spPr>
            <a:xfrm>
              <a:off x="5364360" y="4807080"/>
              <a:ext cx="184428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350" name="CustomShape 30"/>
            <p:cNvSpPr/>
            <p:nvPr/>
          </p:nvSpPr>
          <p:spPr>
            <a:xfrm>
              <a:off x="5384880" y="4829040"/>
              <a:ext cx="271764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51" name="Group 31"/>
            <p:cNvGrpSpPr/>
            <p:nvPr/>
          </p:nvGrpSpPr>
          <p:grpSpPr>
            <a:xfrm>
              <a:off x="5781240" y="5157720"/>
              <a:ext cx="2165760" cy="1297080"/>
              <a:chOff x="5781240" y="5157720"/>
              <a:chExt cx="2165760" cy="1297080"/>
            </a:xfrm>
          </p:grpSpPr>
          <p:sp>
            <p:nvSpPr>
              <p:cNvPr id="352" name="CustomShape 32"/>
              <p:cNvSpPr/>
              <p:nvPr/>
            </p:nvSpPr>
            <p:spPr>
              <a:xfrm>
                <a:off x="5781240" y="5210280"/>
                <a:ext cx="157896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353" name="Group 33"/>
              <p:cNvGrpSpPr/>
              <p:nvPr/>
            </p:nvGrpSpPr>
            <p:grpSpPr>
              <a:xfrm>
                <a:off x="5789520" y="5157720"/>
                <a:ext cx="2157480" cy="1297080"/>
                <a:chOff x="5789520" y="5157720"/>
                <a:chExt cx="2157480" cy="1297080"/>
              </a:xfrm>
            </p:grpSpPr>
            <p:sp>
              <p:nvSpPr>
                <p:cNvPr id="354" name="CustomShape 34"/>
                <p:cNvSpPr/>
                <p:nvPr/>
              </p:nvSpPr>
              <p:spPr>
                <a:xfrm>
                  <a:off x="5789520" y="5157720"/>
                  <a:ext cx="203544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55" name="CustomShape 35"/>
                <p:cNvSpPr/>
                <p:nvPr/>
              </p:nvSpPr>
              <p:spPr>
                <a:xfrm>
                  <a:off x="5884920" y="5265720"/>
                  <a:ext cx="2049480" cy="1176480"/>
                </a:xfrm>
                <a:custGeom>
                  <a:avLst/>
                  <a:gdLst/>
                  <a:ahLst/>
                  <a:rect l="l" t="t" r="r" b="b"/>
                  <a:pathLst>
                    <a:path w="1290" h="740">
                      <a:moveTo>
                        <a:pt x="1226" y="0"/>
                      </a:moveTo>
                      <a:lnTo>
                        <a:pt x="1290" y="0"/>
                      </a:lnTo>
                      <a:lnTo>
                        <a:pt x="1290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56" name="CustomShape 36"/>
                <p:cNvSpPr/>
                <p:nvPr/>
              </p:nvSpPr>
              <p:spPr>
                <a:xfrm>
                  <a:off x="5896080" y="5278320"/>
                  <a:ext cx="2050920" cy="1176480"/>
                </a:xfrm>
                <a:custGeom>
                  <a:avLst/>
                  <a:gdLst/>
                  <a:ahLst/>
                  <a:rect l="l" t="t" r="r" b="b"/>
                  <a:pathLst>
                    <a:path w="1291" h="740">
                      <a:moveTo>
                        <a:pt x="1227" y="0"/>
                      </a:moveTo>
                      <a:lnTo>
                        <a:pt x="1291" y="0"/>
                      </a:lnTo>
                      <a:lnTo>
                        <a:pt x="1291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57" name="Group 37"/>
              <p:cNvGrpSpPr/>
              <p:nvPr/>
            </p:nvGrpSpPr>
            <p:grpSpPr>
              <a:xfrm>
                <a:off x="5978520" y="5562720"/>
                <a:ext cx="1719360" cy="315720"/>
                <a:chOff x="5978520" y="5562720"/>
                <a:chExt cx="1719360" cy="315720"/>
              </a:xfrm>
            </p:grpSpPr>
            <p:sp>
              <p:nvSpPr>
                <p:cNvPr id="358" name="CustomShape 38"/>
                <p:cNvSpPr/>
                <p:nvPr/>
              </p:nvSpPr>
              <p:spPr>
                <a:xfrm>
                  <a:off x="6003000" y="5572080"/>
                  <a:ext cx="15699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59" name="CustomShape 39"/>
                <p:cNvSpPr/>
                <p:nvPr/>
              </p:nvSpPr>
              <p:spPr>
                <a:xfrm>
                  <a:off x="5978520" y="5562720"/>
                  <a:ext cx="1719360" cy="315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60" name="Group 40"/>
              <p:cNvGrpSpPr/>
              <p:nvPr/>
            </p:nvGrpSpPr>
            <p:grpSpPr>
              <a:xfrm>
                <a:off x="5978520" y="5929200"/>
                <a:ext cx="1719360" cy="314280"/>
                <a:chOff x="5978520" y="5929200"/>
                <a:chExt cx="1719360" cy="314280"/>
              </a:xfrm>
            </p:grpSpPr>
            <p:sp>
              <p:nvSpPr>
                <p:cNvPr id="361" name="CustomShape 41"/>
                <p:cNvSpPr/>
                <p:nvPr/>
              </p:nvSpPr>
              <p:spPr>
                <a:xfrm>
                  <a:off x="6006960" y="5938920"/>
                  <a:ext cx="7635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Layout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62" name="CustomShape 42"/>
                <p:cNvSpPr/>
                <p:nvPr/>
              </p:nvSpPr>
              <p:spPr>
                <a:xfrm>
                  <a:off x="5978520" y="5929200"/>
                  <a:ext cx="1719360" cy="3142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CustomShape 3"/>
          <p:cNvSpPr/>
          <p:nvPr/>
        </p:nvSpPr>
        <p:spPr>
          <a:xfrm>
            <a:off x="1130400" y="1739880"/>
            <a:ext cx="7785000" cy="222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Decoupling visualization from data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Access properties through an abstract protocol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Representing arbitrary structures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Make topology into a property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6" name="CustomShape 4"/>
          <p:cNvSpPr/>
          <p:nvPr/>
        </p:nvSpPr>
        <p:spPr>
          <a:xfrm>
            <a:off x="873720" y="1238400"/>
            <a:ext cx="47214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Abstract coupling of properties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7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8" name="CustomShape 6"/>
          <p:cNvSpPr/>
          <p:nvPr/>
        </p:nvSpPr>
        <p:spPr>
          <a:xfrm>
            <a:off x="1159200" y="4289400"/>
            <a:ext cx="22647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9" name="CustomShape 7"/>
          <p:cNvSpPr/>
          <p:nvPr/>
        </p:nvSpPr>
        <p:spPr>
          <a:xfrm>
            <a:off x="5378040" y="4251240"/>
            <a:ext cx="20451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370" name="Group 8"/>
          <p:cNvGrpSpPr/>
          <p:nvPr/>
        </p:nvGrpSpPr>
        <p:grpSpPr>
          <a:xfrm>
            <a:off x="3049560" y="4691160"/>
            <a:ext cx="965160" cy="834840"/>
            <a:chOff x="3049560" y="4691160"/>
            <a:chExt cx="965160" cy="834840"/>
          </a:xfrm>
        </p:grpSpPr>
        <p:sp>
          <p:nvSpPr>
            <p:cNvPr id="371" name="CustomShape 9"/>
            <p:cNvSpPr/>
            <p:nvPr/>
          </p:nvSpPr>
          <p:spPr>
            <a:xfrm>
              <a:off x="3049560" y="5372280"/>
              <a:ext cx="166680" cy="153720"/>
            </a:xfrm>
            <a:custGeom>
              <a:avLst/>
              <a:gdLst/>
              <a:ahLst/>
              <a:rect l="l" t="t" r="r" b="b"/>
              <a:pathLst>
                <a:path w="104" h="96">
                  <a:moveTo>
                    <a:pt x="0" y="96"/>
                  </a:moveTo>
                  <a:lnTo>
                    <a:pt x="48" y="0"/>
                  </a:lnTo>
                  <a:lnTo>
                    <a:pt x="104" y="64"/>
                  </a:lnTo>
                  <a:lnTo>
                    <a:pt x="0" y="9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2" name="CustomShape 10"/>
            <p:cNvSpPr/>
            <p:nvPr/>
          </p:nvSpPr>
          <p:spPr>
            <a:xfrm>
              <a:off x="3848040" y="4691160"/>
              <a:ext cx="166680" cy="152280"/>
            </a:xfrm>
            <a:custGeom>
              <a:avLst/>
              <a:gdLst/>
              <a:ahLst/>
              <a:rect l="l" t="t" r="r" b="b"/>
              <a:pathLst>
                <a:path w="104" h="95">
                  <a:moveTo>
                    <a:pt x="104" y="0"/>
                  </a:moveTo>
                  <a:lnTo>
                    <a:pt x="56" y="95"/>
                  </a:lnTo>
                  <a:lnTo>
                    <a:pt x="0" y="31"/>
                  </a:lnTo>
                  <a:lnTo>
                    <a:pt x="104" y="0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3" name="Line 11"/>
            <p:cNvSpPr/>
            <p:nvPr/>
          </p:nvSpPr>
          <p:spPr>
            <a:xfrm flipH="1">
              <a:off x="3074760" y="4716360"/>
              <a:ext cx="912600" cy="779400"/>
            </a:xfrm>
            <a:prstGeom prst="line">
              <a:avLst/>
            </a:prstGeom>
            <a:ln w="2556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374" name="Group 12"/>
          <p:cNvGrpSpPr/>
          <p:nvPr/>
        </p:nvGrpSpPr>
        <p:grpSpPr>
          <a:xfrm>
            <a:off x="5253120" y="4724280"/>
            <a:ext cx="2746440" cy="1765440"/>
            <a:chOff x="5253120" y="4724280"/>
            <a:chExt cx="2746440" cy="1765440"/>
          </a:xfrm>
        </p:grpSpPr>
        <p:sp>
          <p:nvSpPr>
            <p:cNvPr id="375" name="CustomShape 13"/>
            <p:cNvSpPr/>
            <p:nvPr/>
          </p:nvSpPr>
          <p:spPr>
            <a:xfrm>
              <a:off x="5253120" y="4724280"/>
              <a:ext cx="184428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376" name="Group 14"/>
            <p:cNvGrpSpPr/>
            <p:nvPr/>
          </p:nvGrpSpPr>
          <p:grpSpPr>
            <a:xfrm>
              <a:off x="5671440" y="5075280"/>
              <a:ext cx="2094480" cy="1297080"/>
              <a:chOff x="5671440" y="5075280"/>
              <a:chExt cx="2094480" cy="1297080"/>
            </a:xfrm>
          </p:grpSpPr>
          <p:sp>
            <p:nvSpPr>
              <p:cNvPr id="377" name="CustomShape 15"/>
              <p:cNvSpPr/>
              <p:nvPr/>
            </p:nvSpPr>
            <p:spPr>
              <a:xfrm>
                <a:off x="5671440" y="5127480"/>
                <a:ext cx="157896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378" name="Group 16"/>
              <p:cNvGrpSpPr/>
              <p:nvPr/>
            </p:nvGrpSpPr>
            <p:grpSpPr>
              <a:xfrm>
                <a:off x="5855400" y="5479920"/>
                <a:ext cx="1662840" cy="568440"/>
                <a:chOff x="5855400" y="5479920"/>
                <a:chExt cx="1662840" cy="568440"/>
              </a:xfrm>
            </p:grpSpPr>
            <p:sp>
              <p:nvSpPr>
                <p:cNvPr id="379" name="CustomShape 17"/>
                <p:cNvSpPr/>
                <p:nvPr/>
              </p:nvSpPr>
              <p:spPr>
                <a:xfrm>
                  <a:off x="5855400" y="5489640"/>
                  <a:ext cx="15699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80" name="CustomShape 18"/>
                <p:cNvSpPr/>
                <p:nvPr/>
              </p:nvSpPr>
              <p:spPr>
                <a:xfrm>
                  <a:off x="5858640" y="5691240"/>
                  <a:ext cx="88236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(Layout)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81" name="CustomShape 19"/>
                <p:cNvSpPr/>
                <p:nvPr/>
              </p:nvSpPr>
              <p:spPr>
                <a:xfrm>
                  <a:off x="5870520" y="5479920"/>
                  <a:ext cx="1647720" cy="56844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82" name="Group 20"/>
              <p:cNvGrpSpPr/>
              <p:nvPr/>
            </p:nvGrpSpPr>
            <p:grpSpPr>
              <a:xfrm>
                <a:off x="5680080" y="5075280"/>
                <a:ext cx="2085840" cy="1297080"/>
                <a:chOff x="5680080" y="5075280"/>
                <a:chExt cx="2085840" cy="1297080"/>
              </a:xfrm>
            </p:grpSpPr>
            <p:sp>
              <p:nvSpPr>
                <p:cNvPr id="383" name="CustomShape 21"/>
                <p:cNvSpPr/>
                <p:nvPr/>
              </p:nvSpPr>
              <p:spPr>
                <a:xfrm>
                  <a:off x="5680080" y="5075280"/>
                  <a:ext cx="197640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84" name="CustomShape 22"/>
                <p:cNvSpPr/>
                <p:nvPr/>
              </p:nvSpPr>
              <p:spPr>
                <a:xfrm>
                  <a:off x="5762520" y="5183280"/>
                  <a:ext cx="1990800" cy="1176120"/>
                </a:xfrm>
                <a:custGeom>
                  <a:avLst/>
                  <a:gdLst/>
                  <a:ahLst/>
                  <a:rect l="l" t="t" r="r" b="b"/>
                  <a:pathLst>
                    <a:path w="1253" h="740">
                      <a:moveTo>
                        <a:pt x="1189" y="0"/>
                      </a:moveTo>
                      <a:lnTo>
                        <a:pt x="1253" y="0"/>
                      </a:lnTo>
                      <a:lnTo>
                        <a:pt x="1253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85" name="CustomShape 23"/>
                <p:cNvSpPr/>
                <p:nvPr/>
              </p:nvSpPr>
              <p:spPr>
                <a:xfrm>
                  <a:off x="5775480" y="5195880"/>
                  <a:ext cx="1990440" cy="1176480"/>
                </a:xfrm>
                <a:custGeom>
                  <a:avLst/>
                  <a:gdLst/>
                  <a:ahLst/>
                  <a:rect l="l" t="t" r="r" b="b"/>
                  <a:pathLst>
                    <a:path w="1253" h="740">
                      <a:moveTo>
                        <a:pt x="1189" y="0"/>
                      </a:moveTo>
                      <a:lnTo>
                        <a:pt x="1253" y="0"/>
                      </a:lnTo>
                      <a:lnTo>
                        <a:pt x="1253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386" name="CustomShape 24"/>
            <p:cNvSpPr/>
            <p:nvPr/>
          </p:nvSpPr>
          <p:spPr>
            <a:xfrm>
              <a:off x="5273640" y="4746600"/>
              <a:ext cx="272592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387" name="Group 25"/>
          <p:cNvGrpSpPr/>
          <p:nvPr/>
        </p:nvGrpSpPr>
        <p:grpSpPr>
          <a:xfrm>
            <a:off x="1211400" y="4748040"/>
            <a:ext cx="2313000" cy="1767240"/>
            <a:chOff x="1211400" y="4748040"/>
            <a:chExt cx="2313000" cy="1767240"/>
          </a:xfrm>
        </p:grpSpPr>
        <p:sp>
          <p:nvSpPr>
            <p:cNvPr id="388" name="CustomShape 26"/>
            <p:cNvSpPr/>
            <p:nvPr/>
          </p:nvSpPr>
          <p:spPr>
            <a:xfrm>
              <a:off x="1211400" y="4748040"/>
              <a:ext cx="1196280" cy="3632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pc="-1" strike="noStrike">
                  <a:solidFill>
                    <a:srgbClr val="ffffff"/>
                  </a:solidFill>
                  <a:latin typeface="Arial"/>
                </a:rPr>
                <a:t>Structure</a:t>
              </a:r>
              <a:endParaRPr b="0" lang="en-CA" sz="18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389" name="Group 27"/>
            <p:cNvGrpSpPr/>
            <p:nvPr/>
          </p:nvGrpSpPr>
          <p:grpSpPr>
            <a:xfrm>
              <a:off x="1629000" y="5100480"/>
              <a:ext cx="1701720" cy="1297080"/>
              <a:chOff x="1629000" y="5100480"/>
              <a:chExt cx="1701720" cy="1297080"/>
            </a:xfrm>
          </p:grpSpPr>
          <p:sp>
            <p:nvSpPr>
              <p:cNvPr id="390" name="CustomShape 28"/>
              <p:cNvSpPr/>
              <p:nvPr/>
            </p:nvSpPr>
            <p:spPr>
              <a:xfrm>
                <a:off x="1629000" y="5153040"/>
                <a:ext cx="1196280" cy="3632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8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391" name="Group 29"/>
              <p:cNvGrpSpPr/>
              <p:nvPr/>
            </p:nvGrpSpPr>
            <p:grpSpPr>
              <a:xfrm>
                <a:off x="1816560" y="5505480"/>
                <a:ext cx="1188720" cy="568440"/>
                <a:chOff x="1816560" y="5505480"/>
                <a:chExt cx="1188720" cy="568440"/>
              </a:xfrm>
            </p:grpSpPr>
            <p:sp>
              <p:nvSpPr>
                <p:cNvPr id="392" name="CustomShape 30"/>
                <p:cNvSpPr/>
                <p:nvPr/>
              </p:nvSpPr>
              <p:spPr>
                <a:xfrm>
                  <a:off x="1816560" y="5514840"/>
                  <a:ext cx="106380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93" name="CustomShape 31"/>
                <p:cNvSpPr/>
                <p:nvPr/>
              </p:nvSpPr>
              <p:spPr>
                <a:xfrm>
                  <a:off x="1816560" y="5716440"/>
                  <a:ext cx="1098720" cy="30204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400" spc="-1" strike="noStrike">
                      <a:solidFill>
                        <a:srgbClr val="ffffff"/>
                      </a:solidFill>
                      <a:latin typeface="Arial"/>
                    </a:rPr>
                    <a:t>(Topology)</a:t>
                  </a:r>
                  <a:endParaRPr b="0" lang="en-CA" sz="14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394" name="CustomShape 32"/>
                <p:cNvSpPr/>
                <p:nvPr/>
              </p:nvSpPr>
              <p:spPr>
                <a:xfrm>
                  <a:off x="1825560" y="5505480"/>
                  <a:ext cx="1179720" cy="56844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395" name="Group 33"/>
              <p:cNvGrpSpPr/>
              <p:nvPr/>
            </p:nvGrpSpPr>
            <p:grpSpPr>
              <a:xfrm>
                <a:off x="1636560" y="5100480"/>
                <a:ext cx="1694160" cy="1297080"/>
                <a:chOff x="1636560" y="5100480"/>
                <a:chExt cx="1694160" cy="1297080"/>
              </a:xfrm>
            </p:grpSpPr>
            <p:sp>
              <p:nvSpPr>
                <p:cNvPr id="396" name="CustomShape 34"/>
                <p:cNvSpPr/>
                <p:nvPr/>
              </p:nvSpPr>
              <p:spPr>
                <a:xfrm>
                  <a:off x="1636560" y="5100480"/>
                  <a:ext cx="1597320" cy="1162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97" name="CustomShape 35"/>
                <p:cNvSpPr/>
                <p:nvPr/>
              </p:nvSpPr>
              <p:spPr>
                <a:xfrm>
                  <a:off x="1704960" y="5208480"/>
                  <a:ext cx="1612800" cy="1176480"/>
                </a:xfrm>
                <a:custGeom>
                  <a:avLst/>
                  <a:gdLst/>
                  <a:ahLst/>
                  <a:rect l="l" t="t" r="r" b="b"/>
                  <a:pathLst>
                    <a:path w="1015" h="740">
                      <a:moveTo>
                        <a:pt x="967" y="0"/>
                      </a:moveTo>
                      <a:lnTo>
                        <a:pt x="1015" y="0"/>
                      </a:lnTo>
                      <a:lnTo>
                        <a:pt x="1015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398" name="CustomShape 36"/>
                <p:cNvSpPr/>
                <p:nvPr/>
              </p:nvSpPr>
              <p:spPr>
                <a:xfrm>
                  <a:off x="1717560" y="5221440"/>
                  <a:ext cx="1613160" cy="1176120"/>
                </a:xfrm>
                <a:custGeom>
                  <a:avLst/>
                  <a:gdLst/>
                  <a:ahLst/>
                  <a:rect l="l" t="t" r="r" b="b"/>
                  <a:pathLst>
                    <a:path w="1015" h="740">
                      <a:moveTo>
                        <a:pt x="967" y="0"/>
                      </a:moveTo>
                      <a:lnTo>
                        <a:pt x="1015" y="0"/>
                      </a:lnTo>
                      <a:lnTo>
                        <a:pt x="1015" y="740"/>
                      </a:lnTo>
                      <a:lnTo>
                        <a:pt x="0" y="740"/>
                      </a:lnTo>
                      <a:lnTo>
                        <a:pt x="0" y="66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399" name="CustomShape 37"/>
            <p:cNvSpPr/>
            <p:nvPr/>
          </p:nvSpPr>
          <p:spPr>
            <a:xfrm>
              <a:off x="1230480" y="4772160"/>
              <a:ext cx="2293920" cy="1743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00" name="Group 38"/>
          <p:cNvGrpSpPr/>
          <p:nvPr/>
        </p:nvGrpSpPr>
        <p:grpSpPr>
          <a:xfrm>
            <a:off x="4875120" y="4691160"/>
            <a:ext cx="965160" cy="834840"/>
            <a:chOff x="4875120" y="4691160"/>
            <a:chExt cx="965160" cy="834840"/>
          </a:xfrm>
        </p:grpSpPr>
        <p:sp>
          <p:nvSpPr>
            <p:cNvPr id="401" name="CustomShape 39"/>
            <p:cNvSpPr/>
            <p:nvPr/>
          </p:nvSpPr>
          <p:spPr>
            <a:xfrm>
              <a:off x="4875120" y="4691160"/>
              <a:ext cx="166680" cy="152280"/>
            </a:xfrm>
            <a:custGeom>
              <a:avLst/>
              <a:gdLst/>
              <a:ahLst/>
              <a:rect l="l" t="t" r="r" b="b"/>
              <a:pathLst>
                <a:path w="104" h="95">
                  <a:moveTo>
                    <a:pt x="0" y="0"/>
                  </a:moveTo>
                  <a:lnTo>
                    <a:pt x="104" y="31"/>
                  </a:lnTo>
                  <a:lnTo>
                    <a:pt x="48" y="95"/>
                  </a:lnTo>
                  <a:lnTo>
                    <a:pt x="0" y="0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2" name="CustomShape 40"/>
            <p:cNvSpPr/>
            <p:nvPr/>
          </p:nvSpPr>
          <p:spPr>
            <a:xfrm>
              <a:off x="5673600" y="5372280"/>
              <a:ext cx="166680" cy="153720"/>
            </a:xfrm>
            <a:custGeom>
              <a:avLst/>
              <a:gdLst/>
              <a:ahLst/>
              <a:rect l="l" t="t" r="r" b="b"/>
              <a:pathLst>
                <a:path w="104" h="96">
                  <a:moveTo>
                    <a:pt x="104" y="96"/>
                  </a:moveTo>
                  <a:lnTo>
                    <a:pt x="0" y="64"/>
                  </a:lnTo>
                  <a:lnTo>
                    <a:pt x="56" y="0"/>
                  </a:lnTo>
                  <a:lnTo>
                    <a:pt x="104" y="9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3" name="Line 41"/>
            <p:cNvSpPr/>
            <p:nvPr/>
          </p:nvSpPr>
          <p:spPr>
            <a:xfrm>
              <a:off x="4913280" y="4716360"/>
              <a:ext cx="887400" cy="779400"/>
            </a:xfrm>
            <a:prstGeom prst="line">
              <a:avLst/>
            </a:prstGeom>
            <a:ln w="2556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04" name="CustomShape 42"/>
          <p:cNvSpPr/>
          <p:nvPr/>
        </p:nvSpPr>
        <p:spPr>
          <a:xfrm>
            <a:off x="3924000" y="4383000"/>
            <a:ext cx="1019520" cy="36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pc="-1" strike="noStrike">
                <a:solidFill>
                  <a:srgbClr val="ff6633"/>
                </a:solidFill>
                <a:latin typeface="Arial"/>
              </a:rPr>
              <a:t>Abstract</a:t>
            </a:r>
            <a:endParaRPr b="0" lang="en-CA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5" name="CustomShape 43"/>
          <p:cNvSpPr/>
          <p:nvPr/>
        </p:nvSpPr>
        <p:spPr>
          <a:xfrm>
            <a:off x="3925080" y="4648320"/>
            <a:ext cx="992160" cy="36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pc="-1" strike="noStrike">
                <a:solidFill>
                  <a:srgbClr val="ff6633"/>
                </a:solidFill>
                <a:latin typeface="Arial"/>
              </a:rPr>
              <a:t>protocol</a:t>
            </a:r>
            <a:endParaRPr b="0" lang="en-CA" sz="1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8" name="CustomShape 3"/>
          <p:cNvSpPr/>
          <p:nvPr/>
        </p:nvSpPr>
        <p:spPr>
          <a:xfrm>
            <a:off x="1130400" y="1739880"/>
            <a:ext cx="7785000" cy="417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Encapsulate coupling to vary it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Each coupling is made into an accessor object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Multiple representations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Each representation couples its attributes to properties through a distinctive process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9" name="CustomShape 4"/>
          <p:cNvSpPr/>
          <p:nvPr/>
        </p:nvSpPr>
        <p:spPr>
          <a:xfrm>
            <a:off x="873000" y="1238400"/>
            <a:ext cx="51451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Recipes for coupling of properties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0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1" name="CustomShape 6"/>
          <p:cNvSpPr/>
          <p:nvPr/>
        </p:nvSpPr>
        <p:spPr>
          <a:xfrm>
            <a:off x="1965960" y="4299120"/>
            <a:ext cx="156528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2" name="CustomShape 7"/>
          <p:cNvSpPr/>
          <p:nvPr/>
        </p:nvSpPr>
        <p:spPr>
          <a:xfrm>
            <a:off x="5613480" y="4299120"/>
            <a:ext cx="142056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413" name="Group 8"/>
          <p:cNvGrpSpPr/>
          <p:nvPr/>
        </p:nvGrpSpPr>
        <p:grpSpPr>
          <a:xfrm>
            <a:off x="3936960" y="5029200"/>
            <a:ext cx="912960" cy="447480"/>
            <a:chOff x="3936960" y="5029200"/>
            <a:chExt cx="912960" cy="447480"/>
          </a:xfrm>
        </p:grpSpPr>
        <p:sp>
          <p:nvSpPr>
            <p:cNvPr id="414" name="CustomShape 9"/>
            <p:cNvSpPr/>
            <p:nvPr/>
          </p:nvSpPr>
          <p:spPr>
            <a:xfrm>
              <a:off x="3936960" y="5029200"/>
              <a:ext cx="91296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6633"/>
                  </a:solidFill>
                  <a:latin typeface="Arial"/>
                </a:rPr>
                <a:t>Accessor 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415" name="CustomShape 10"/>
            <p:cNvSpPr/>
            <p:nvPr/>
          </p:nvSpPr>
          <p:spPr>
            <a:xfrm>
              <a:off x="3939480" y="5205240"/>
              <a:ext cx="63108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6633"/>
                  </a:solidFill>
                  <a:latin typeface="Arial"/>
                </a:rPr>
                <a:t>object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416" name="CustomShape 11"/>
            <p:cNvSpPr/>
            <p:nvPr/>
          </p:nvSpPr>
          <p:spPr>
            <a:xfrm>
              <a:off x="4027320" y="5078520"/>
              <a:ext cx="747720" cy="3841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17" name="Group 12"/>
          <p:cNvGrpSpPr/>
          <p:nvPr/>
        </p:nvGrpSpPr>
        <p:grpSpPr>
          <a:xfrm>
            <a:off x="1978200" y="4599000"/>
            <a:ext cx="1571400" cy="905040"/>
            <a:chOff x="1978200" y="4599000"/>
            <a:chExt cx="1571400" cy="905040"/>
          </a:xfrm>
        </p:grpSpPr>
        <p:sp>
          <p:nvSpPr>
            <p:cNvPr id="418" name="CustomShape 13"/>
            <p:cNvSpPr/>
            <p:nvPr/>
          </p:nvSpPr>
          <p:spPr>
            <a:xfrm>
              <a:off x="1978200" y="4599000"/>
              <a:ext cx="85968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Structure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419" name="Group 14"/>
            <p:cNvGrpSpPr/>
            <p:nvPr/>
          </p:nvGrpSpPr>
          <p:grpSpPr>
            <a:xfrm>
              <a:off x="2256840" y="4851360"/>
              <a:ext cx="1165680" cy="601560"/>
              <a:chOff x="2256840" y="4851360"/>
              <a:chExt cx="1165680" cy="601560"/>
            </a:xfrm>
          </p:grpSpPr>
          <p:sp>
            <p:nvSpPr>
              <p:cNvPr id="420" name="CustomShape 15"/>
              <p:cNvSpPr/>
              <p:nvPr/>
            </p:nvSpPr>
            <p:spPr>
              <a:xfrm>
                <a:off x="2256840" y="4869000"/>
                <a:ext cx="86112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421" name="Group 16"/>
              <p:cNvGrpSpPr/>
              <p:nvPr/>
            </p:nvGrpSpPr>
            <p:grpSpPr>
              <a:xfrm>
                <a:off x="2384640" y="5111640"/>
                <a:ext cx="819000" cy="226080"/>
                <a:chOff x="2384640" y="5111640"/>
                <a:chExt cx="819000" cy="226080"/>
              </a:xfrm>
            </p:grpSpPr>
            <p:sp>
              <p:nvSpPr>
                <p:cNvPr id="422" name="CustomShape 17"/>
                <p:cNvSpPr/>
                <p:nvPr/>
              </p:nvSpPr>
              <p:spPr>
                <a:xfrm>
                  <a:off x="2384640" y="5111640"/>
                  <a:ext cx="74844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423" name="CustomShape 18"/>
                <p:cNvSpPr/>
                <p:nvPr/>
              </p:nvSpPr>
              <p:spPr>
                <a:xfrm>
                  <a:off x="2421000" y="5121360"/>
                  <a:ext cx="782640" cy="180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424" name="Group 19"/>
              <p:cNvGrpSpPr/>
              <p:nvPr/>
            </p:nvGrpSpPr>
            <p:grpSpPr>
              <a:xfrm>
                <a:off x="2295360" y="4851360"/>
                <a:ext cx="1127160" cy="601560"/>
                <a:chOff x="2295360" y="4851360"/>
                <a:chExt cx="1127160" cy="601560"/>
              </a:xfrm>
            </p:grpSpPr>
            <p:sp>
              <p:nvSpPr>
                <p:cNvPr id="425" name="CustomShape 20"/>
                <p:cNvSpPr/>
                <p:nvPr/>
              </p:nvSpPr>
              <p:spPr>
                <a:xfrm>
                  <a:off x="2295360" y="4851360"/>
                  <a:ext cx="106056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26" name="CustomShape 21"/>
                <p:cNvSpPr/>
                <p:nvPr/>
              </p:nvSpPr>
              <p:spPr>
                <a:xfrm>
                  <a:off x="2340000" y="4896000"/>
                  <a:ext cx="1074600" cy="549000"/>
                </a:xfrm>
                <a:custGeom>
                  <a:avLst/>
                  <a:gdLst/>
                  <a:ahLst/>
                  <a:rect l="l" t="t" r="r" b="b"/>
                  <a:pathLst>
                    <a:path w="676" h="345">
                      <a:moveTo>
                        <a:pt x="644" y="0"/>
                      </a:moveTo>
                      <a:lnTo>
                        <a:pt x="676" y="0"/>
                      </a:lnTo>
                      <a:lnTo>
                        <a:pt x="676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27" name="CustomShape 22"/>
                <p:cNvSpPr/>
                <p:nvPr/>
              </p:nvSpPr>
              <p:spPr>
                <a:xfrm>
                  <a:off x="2347920" y="4903920"/>
                  <a:ext cx="1074600" cy="549000"/>
                </a:xfrm>
                <a:custGeom>
                  <a:avLst/>
                  <a:gdLst/>
                  <a:ahLst/>
                  <a:rect l="l" t="t" r="r" b="b"/>
                  <a:pathLst>
                    <a:path w="676" h="345">
                      <a:moveTo>
                        <a:pt x="644" y="0"/>
                      </a:moveTo>
                      <a:lnTo>
                        <a:pt x="676" y="0"/>
                      </a:lnTo>
                      <a:lnTo>
                        <a:pt x="676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428" name="CustomShape 23"/>
            <p:cNvSpPr/>
            <p:nvPr/>
          </p:nvSpPr>
          <p:spPr>
            <a:xfrm>
              <a:off x="2023920" y="4632480"/>
              <a:ext cx="152568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29" name="Group 24"/>
          <p:cNvGrpSpPr/>
          <p:nvPr/>
        </p:nvGrpSpPr>
        <p:grpSpPr>
          <a:xfrm>
            <a:off x="4781520" y="5191200"/>
            <a:ext cx="1108080" cy="85680"/>
            <a:chOff x="4781520" y="5191200"/>
            <a:chExt cx="1108080" cy="85680"/>
          </a:xfrm>
        </p:grpSpPr>
        <p:sp>
          <p:nvSpPr>
            <p:cNvPr id="430" name="CustomShape 25"/>
            <p:cNvSpPr/>
            <p:nvPr/>
          </p:nvSpPr>
          <p:spPr>
            <a:xfrm>
              <a:off x="4781520" y="519120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6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1" name="CustomShape 26"/>
            <p:cNvSpPr/>
            <p:nvPr/>
          </p:nvSpPr>
          <p:spPr>
            <a:xfrm>
              <a:off x="5786280" y="519120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64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4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2" name="Line 27"/>
            <p:cNvSpPr/>
            <p:nvPr/>
          </p:nvSpPr>
          <p:spPr>
            <a:xfrm>
              <a:off x="4813200" y="5232240"/>
              <a:ext cx="104292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33" name="Group 28"/>
          <p:cNvGrpSpPr/>
          <p:nvPr/>
        </p:nvGrpSpPr>
        <p:grpSpPr>
          <a:xfrm>
            <a:off x="3251160" y="5232240"/>
            <a:ext cx="762120" cy="86040"/>
            <a:chOff x="3251160" y="5232240"/>
            <a:chExt cx="762120" cy="86040"/>
          </a:xfrm>
        </p:grpSpPr>
        <p:sp>
          <p:nvSpPr>
            <p:cNvPr id="434" name="CustomShape 29"/>
            <p:cNvSpPr/>
            <p:nvPr/>
          </p:nvSpPr>
          <p:spPr>
            <a:xfrm>
              <a:off x="3251160" y="5232240"/>
              <a:ext cx="103320" cy="8604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7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5" name="CustomShape 30"/>
            <p:cNvSpPr/>
            <p:nvPr/>
          </p:nvSpPr>
          <p:spPr>
            <a:xfrm>
              <a:off x="3911760" y="5232240"/>
              <a:ext cx="101520" cy="86040"/>
            </a:xfrm>
            <a:custGeom>
              <a:avLst/>
              <a:gdLst/>
              <a:ahLst/>
              <a:rect l="l" t="t" r="r" b="b"/>
              <a:pathLst>
                <a:path w="63" h="53">
                  <a:moveTo>
                    <a:pt x="63" y="27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3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6" name="Line 31"/>
            <p:cNvSpPr/>
            <p:nvPr/>
          </p:nvSpPr>
          <p:spPr>
            <a:xfrm flipH="1">
              <a:off x="3276360" y="5275440"/>
              <a:ext cx="70956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37" name="Group 32"/>
          <p:cNvGrpSpPr/>
          <p:nvPr/>
        </p:nvGrpSpPr>
        <p:grpSpPr>
          <a:xfrm>
            <a:off x="3251160" y="5326200"/>
            <a:ext cx="762120" cy="884160"/>
            <a:chOff x="3251160" y="5326200"/>
            <a:chExt cx="762120" cy="884160"/>
          </a:xfrm>
        </p:grpSpPr>
        <p:sp>
          <p:nvSpPr>
            <p:cNvPr id="438" name="CustomShape 33"/>
            <p:cNvSpPr/>
            <p:nvPr/>
          </p:nvSpPr>
          <p:spPr>
            <a:xfrm>
              <a:off x="3251160" y="5326200"/>
              <a:ext cx="103320" cy="110880"/>
            </a:xfrm>
            <a:custGeom>
              <a:avLst/>
              <a:gdLst/>
              <a:ahLst/>
              <a:rect l="l" t="t" r="r" b="b"/>
              <a:pathLst>
                <a:path w="64" h="69">
                  <a:moveTo>
                    <a:pt x="0" y="0"/>
                  </a:moveTo>
                  <a:lnTo>
                    <a:pt x="64" y="31"/>
                  </a:lnTo>
                  <a:lnTo>
                    <a:pt x="22" y="69"/>
                  </a:lnTo>
                  <a:lnTo>
                    <a:pt x="0" y="0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9" name="CustomShape 34"/>
            <p:cNvSpPr/>
            <p:nvPr/>
          </p:nvSpPr>
          <p:spPr>
            <a:xfrm>
              <a:off x="3911760" y="6100920"/>
              <a:ext cx="101520" cy="109440"/>
            </a:xfrm>
            <a:custGeom>
              <a:avLst/>
              <a:gdLst/>
              <a:ahLst/>
              <a:rect l="l" t="t" r="r" b="b"/>
              <a:pathLst>
                <a:path w="63" h="68">
                  <a:moveTo>
                    <a:pt x="63" y="68"/>
                  </a:moveTo>
                  <a:lnTo>
                    <a:pt x="0" y="37"/>
                  </a:lnTo>
                  <a:lnTo>
                    <a:pt x="42" y="0"/>
                  </a:lnTo>
                  <a:lnTo>
                    <a:pt x="63" y="68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0" name="Line 35"/>
            <p:cNvSpPr/>
            <p:nvPr/>
          </p:nvSpPr>
          <p:spPr>
            <a:xfrm>
              <a:off x="3267000" y="5348160"/>
              <a:ext cx="730440" cy="83844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41" name="Group 36"/>
          <p:cNvGrpSpPr/>
          <p:nvPr/>
        </p:nvGrpSpPr>
        <p:grpSpPr>
          <a:xfrm>
            <a:off x="3936960" y="5987880"/>
            <a:ext cx="912960" cy="449280"/>
            <a:chOff x="3936960" y="5987880"/>
            <a:chExt cx="912960" cy="449280"/>
          </a:xfrm>
        </p:grpSpPr>
        <p:sp>
          <p:nvSpPr>
            <p:cNvPr id="442" name="CustomShape 37"/>
            <p:cNvSpPr/>
            <p:nvPr/>
          </p:nvSpPr>
          <p:spPr>
            <a:xfrm>
              <a:off x="3936960" y="5987880"/>
              <a:ext cx="91296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6633"/>
                  </a:solidFill>
                  <a:latin typeface="Arial"/>
                </a:rPr>
                <a:t>Accessor 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443" name="CustomShape 38"/>
            <p:cNvSpPr/>
            <p:nvPr/>
          </p:nvSpPr>
          <p:spPr>
            <a:xfrm>
              <a:off x="3939480" y="6165720"/>
              <a:ext cx="63108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6633"/>
                  </a:solidFill>
                  <a:latin typeface="Arial"/>
                </a:rPr>
                <a:t>object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444" name="CustomShape 39"/>
            <p:cNvSpPr/>
            <p:nvPr/>
          </p:nvSpPr>
          <p:spPr>
            <a:xfrm>
              <a:off x="4027320" y="6039000"/>
              <a:ext cx="747720" cy="38232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45" name="Group 40"/>
          <p:cNvGrpSpPr/>
          <p:nvPr/>
        </p:nvGrpSpPr>
        <p:grpSpPr>
          <a:xfrm>
            <a:off x="5365800" y="4599000"/>
            <a:ext cx="1851120" cy="905040"/>
            <a:chOff x="5365800" y="4599000"/>
            <a:chExt cx="1851120" cy="905040"/>
          </a:xfrm>
        </p:grpSpPr>
        <p:sp>
          <p:nvSpPr>
            <p:cNvPr id="446" name="CustomShape 41"/>
            <p:cNvSpPr/>
            <p:nvPr/>
          </p:nvSpPr>
          <p:spPr>
            <a:xfrm>
              <a:off x="5365800" y="4599000"/>
              <a:ext cx="129240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447" name="Group 42"/>
            <p:cNvGrpSpPr/>
            <p:nvPr/>
          </p:nvGrpSpPr>
          <p:grpSpPr>
            <a:xfrm>
              <a:off x="5705280" y="4851360"/>
              <a:ext cx="1359000" cy="601560"/>
              <a:chOff x="5705280" y="4851360"/>
              <a:chExt cx="1359000" cy="601560"/>
            </a:xfrm>
          </p:grpSpPr>
          <p:sp>
            <p:nvSpPr>
              <p:cNvPr id="448" name="CustomShape 43"/>
              <p:cNvSpPr/>
              <p:nvPr/>
            </p:nvSpPr>
            <p:spPr>
              <a:xfrm>
                <a:off x="5705280" y="4869000"/>
                <a:ext cx="11127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449" name="Group 44"/>
              <p:cNvGrpSpPr/>
              <p:nvPr/>
            </p:nvGrpSpPr>
            <p:grpSpPr>
              <a:xfrm>
                <a:off x="5846040" y="5111640"/>
                <a:ext cx="1074600" cy="226080"/>
                <a:chOff x="5846040" y="5111640"/>
                <a:chExt cx="1074600" cy="226080"/>
              </a:xfrm>
            </p:grpSpPr>
            <p:sp>
              <p:nvSpPr>
                <p:cNvPr id="450" name="CustomShape 45"/>
                <p:cNvSpPr/>
                <p:nvPr/>
              </p:nvSpPr>
              <p:spPr>
                <a:xfrm>
                  <a:off x="5846040" y="5111640"/>
                  <a:ext cx="107460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451" name="CustomShape 46"/>
                <p:cNvSpPr/>
                <p:nvPr/>
              </p:nvSpPr>
              <p:spPr>
                <a:xfrm>
                  <a:off x="5877000" y="5121360"/>
                  <a:ext cx="1027080" cy="180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452" name="Group 47"/>
              <p:cNvGrpSpPr/>
              <p:nvPr/>
            </p:nvGrpSpPr>
            <p:grpSpPr>
              <a:xfrm>
                <a:off x="5726160" y="4851360"/>
                <a:ext cx="1338120" cy="601560"/>
                <a:chOff x="5726160" y="4851360"/>
                <a:chExt cx="1338120" cy="601560"/>
              </a:xfrm>
            </p:grpSpPr>
            <p:sp>
              <p:nvSpPr>
                <p:cNvPr id="453" name="CustomShape 48"/>
                <p:cNvSpPr/>
                <p:nvPr/>
              </p:nvSpPr>
              <p:spPr>
                <a:xfrm>
                  <a:off x="5726160" y="4851360"/>
                  <a:ext cx="126216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54" name="CustomShape 49"/>
                <p:cNvSpPr/>
                <p:nvPr/>
              </p:nvSpPr>
              <p:spPr>
                <a:xfrm>
                  <a:off x="5778360" y="4896000"/>
                  <a:ext cx="1278000" cy="549000"/>
                </a:xfrm>
                <a:custGeom>
                  <a:avLst/>
                  <a:gdLst/>
                  <a:ahLst/>
                  <a:rect l="l" t="t" r="r" b="b"/>
                  <a:pathLst>
                    <a:path w="804" h="345">
                      <a:moveTo>
                        <a:pt x="766" y="0"/>
                      </a:moveTo>
                      <a:lnTo>
                        <a:pt x="804" y="0"/>
                      </a:lnTo>
                      <a:lnTo>
                        <a:pt x="804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55" name="CustomShape 50"/>
                <p:cNvSpPr/>
                <p:nvPr/>
              </p:nvSpPr>
              <p:spPr>
                <a:xfrm>
                  <a:off x="5786280" y="4903920"/>
                  <a:ext cx="1278000" cy="549000"/>
                </a:xfrm>
                <a:custGeom>
                  <a:avLst/>
                  <a:gdLst/>
                  <a:ahLst/>
                  <a:rect l="l" t="t" r="r" b="b"/>
                  <a:pathLst>
                    <a:path w="804" h="345">
                      <a:moveTo>
                        <a:pt x="767" y="0"/>
                      </a:moveTo>
                      <a:lnTo>
                        <a:pt x="804" y="0"/>
                      </a:lnTo>
                      <a:lnTo>
                        <a:pt x="804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456" name="CustomShape 51"/>
            <p:cNvSpPr/>
            <p:nvPr/>
          </p:nvSpPr>
          <p:spPr>
            <a:xfrm>
              <a:off x="5403960" y="4632480"/>
              <a:ext cx="181296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57" name="Group 52"/>
          <p:cNvGrpSpPr/>
          <p:nvPr/>
        </p:nvGrpSpPr>
        <p:grpSpPr>
          <a:xfrm>
            <a:off x="5365800" y="5575320"/>
            <a:ext cx="1851120" cy="904680"/>
            <a:chOff x="5365800" y="5575320"/>
            <a:chExt cx="1851120" cy="904680"/>
          </a:xfrm>
        </p:grpSpPr>
        <p:sp>
          <p:nvSpPr>
            <p:cNvPr id="458" name="CustomShape 53"/>
            <p:cNvSpPr/>
            <p:nvPr/>
          </p:nvSpPr>
          <p:spPr>
            <a:xfrm>
              <a:off x="5365800" y="5575320"/>
              <a:ext cx="129240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459" name="Group 54"/>
            <p:cNvGrpSpPr/>
            <p:nvPr/>
          </p:nvGrpSpPr>
          <p:grpSpPr>
            <a:xfrm>
              <a:off x="5705280" y="5827680"/>
              <a:ext cx="1359000" cy="601560"/>
              <a:chOff x="5705280" y="5827680"/>
              <a:chExt cx="1359000" cy="601560"/>
            </a:xfrm>
          </p:grpSpPr>
          <p:sp>
            <p:nvSpPr>
              <p:cNvPr id="460" name="CustomShape 55"/>
              <p:cNvSpPr/>
              <p:nvPr/>
            </p:nvSpPr>
            <p:spPr>
              <a:xfrm>
                <a:off x="5705280" y="5845320"/>
                <a:ext cx="11127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461" name="Group 56"/>
              <p:cNvGrpSpPr/>
              <p:nvPr/>
            </p:nvGrpSpPr>
            <p:grpSpPr>
              <a:xfrm>
                <a:off x="5846040" y="6089760"/>
                <a:ext cx="1074600" cy="226080"/>
                <a:chOff x="5846040" y="6089760"/>
                <a:chExt cx="1074600" cy="226080"/>
              </a:xfrm>
            </p:grpSpPr>
            <p:sp>
              <p:nvSpPr>
                <p:cNvPr id="462" name="CustomShape 57"/>
                <p:cNvSpPr/>
                <p:nvPr/>
              </p:nvSpPr>
              <p:spPr>
                <a:xfrm>
                  <a:off x="5846040" y="6089760"/>
                  <a:ext cx="107460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463" name="CustomShape 58"/>
                <p:cNvSpPr/>
                <p:nvPr/>
              </p:nvSpPr>
              <p:spPr>
                <a:xfrm>
                  <a:off x="5877000" y="6097680"/>
                  <a:ext cx="1027080" cy="18072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464" name="Group 59"/>
              <p:cNvGrpSpPr/>
              <p:nvPr/>
            </p:nvGrpSpPr>
            <p:grpSpPr>
              <a:xfrm>
                <a:off x="5726160" y="5827680"/>
                <a:ext cx="1338120" cy="601560"/>
                <a:chOff x="5726160" y="5827680"/>
                <a:chExt cx="1338120" cy="601560"/>
              </a:xfrm>
            </p:grpSpPr>
            <p:sp>
              <p:nvSpPr>
                <p:cNvPr id="465" name="CustomShape 60"/>
                <p:cNvSpPr/>
                <p:nvPr/>
              </p:nvSpPr>
              <p:spPr>
                <a:xfrm>
                  <a:off x="5726160" y="5827680"/>
                  <a:ext cx="126216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66" name="CustomShape 61"/>
                <p:cNvSpPr/>
                <p:nvPr/>
              </p:nvSpPr>
              <p:spPr>
                <a:xfrm>
                  <a:off x="5778360" y="5872320"/>
                  <a:ext cx="1278000" cy="549000"/>
                </a:xfrm>
                <a:custGeom>
                  <a:avLst/>
                  <a:gdLst/>
                  <a:ahLst/>
                  <a:rect l="l" t="t" r="r" b="b"/>
                  <a:pathLst>
                    <a:path w="804" h="345">
                      <a:moveTo>
                        <a:pt x="766" y="0"/>
                      </a:moveTo>
                      <a:lnTo>
                        <a:pt x="804" y="0"/>
                      </a:lnTo>
                      <a:lnTo>
                        <a:pt x="804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67" name="CustomShape 62"/>
                <p:cNvSpPr/>
                <p:nvPr/>
              </p:nvSpPr>
              <p:spPr>
                <a:xfrm>
                  <a:off x="5786280" y="5881680"/>
                  <a:ext cx="1278000" cy="547560"/>
                </a:xfrm>
                <a:custGeom>
                  <a:avLst/>
                  <a:gdLst/>
                  <a:ahLst/>
                  <a:rect l="l" t="t" r="r" b="b"/>
                  <a:pathLst>
                    <a:path w="804" h="344">
                      <a:moveTo>
                        <a:pt x="767" y="0"/>
                      </a:moveTo>
                      <a:lnTo>
                        <a:pt x="804" y="0"/>
                      </a:lnTo>
                      <a:lnTo>
                        <a:pt x="804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468" name="CustomShape 63"/>
            <p:cNvSpPr/>
            <p:nvPr/>
          </p:nvSpPr>
          <p:spPr>
            <a:xfrm>
              <a:off x="5403960" y="5610240"/>
              <a:ext cx="1812960" cy="8697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69" name="Group 64"/>
          <p:cNvGrpSpPr/>
          <p:nvPr/>
        </p:nvGrpSpPr>
        <p:grpSpPr>
          <a:xfrm>
            <a:off x="4781520" y="6141960"/>
            <a:ext cx="1108080" cy="85680"/>
            <a:chOff x="4781520" y="6141960"/>
            <a:chExt cx="1108080" cy="85680"/>
          </a:xfrm>
        </p:grpSpPr>
        <p:sp>
          <p:nvSpPr>
            <p:cNvPr id="470" name="CustomShape 65"/>
            <p:cNvSpPr/>
            <p:nvPr/>
          </p:nvSpPr>
          <p:spPr>
            <a:xfrm>
              <a:off x="4781520" y="614196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7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1" name="CustomShape 66"/>
            <p:cNvSpPr/>
            <p:nvPr/>
          </p:nvSpPr>
          <p:spPr>
            <a:xfrm>
              <a:off x="5786280" y="614196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64" y="27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4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2" name="Line 67"/>
            <p:cNvSpPr/>
            <p:nvPr/>
          </p:nvSpPr>
          <p:spPr>
            <a:xfrm>
              <a:off x="4813200" y="6184800"/>
              <a:ext cx="104292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5" name="TextShape 3"/>
          <p:cNvSpPr txBox="1"/>
          <p:nvPr/>
        </p:nvSpPr>
        <p:spPr>
          <a:xfrm>
            <a:off x="914040" y="304920"/>
            <a:ext cx="7302600" cy="380880"/>
          </a:xfrm>
          <a:prstGeom prst="rect">
            <a:avLst/>
          </a:prstGeom>
          <a:noFill/>
          <a:ln>
            <a:noFill/>
          </a:ln>
        </p:spPr>
        <p:txBody>
          <a:bodyPr lIns="90360" rIns="90360" tIns="44280" bIns="44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1" lang="en-CA" sz="2800" spc="-1" strike="noStrike">
              <a:solidFill>
                <a:srgbClr val="ccccff"/>
              </a:solidFill>
              <a:latin typeface="Arial"/>
            </a:endParaRPr>
          </a:p>
        </p:txBody>
      </p:sp>
      <p:sp>
        <p:nvSpPr>
          <p:cNvPr id="476" name="TextShape 4"/>
          <p:cNvSpPr txBox="1"/>
          <p:nvPr/>
        </p:nvSpPr>
        <p:spPr>
          <a:xfrm>
            <a:off x="761760" y="1599840"/>
            <a:ext cx="8305560" cy="2133720"/>
          </a:xfrm>
          <a:prstGeom prst="rect">
            <a:avLst/>
          </a:prstGeom>
          <a:noFill/>
          <a:ln>
            <a:noFill/>
          </a:ln>
        </p:spPr>
        <p:txBody>
          <a:bodyPr lIns="90360" rIns="90360" tIns="44280" bIns="44280">
            <a:normAutofit fontScale="94000"/>
          </a:bodyPr>
          <a:p>
            <a:pPr lvl="1" marL="406080" indent="-228600"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couplings that make a representation possible are bundled in a context object</a:t>
            </a:r>
            <a:endParaRPr b="0" lang="en-CA" sz="2800" spc="-1" strike="noStrike">
              <a:solidFill>
                <a:srgbClr val="330099"/>
              </a:solidFill>
              <a:latin typeface="Arial"/>
            </a:endParaRPr>
          </a:p>
          <a:p>
            <a:pPr lvl="2" marL="799920" indent="-228600"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Possibility to vary couplings for multiple representations</a:t>
            </a:r>
            <a:endParaRPr b="0" lang="en-CA" sz="2400" spc="-1" strike="noStrike">
              <a:solidFill>
                <a:srgbClr val="330099"/>
              </a:solidFill>
              <a:latin typeface="Arial"/>
            </a:endParaRPr>
          </a:p>
          <a:p>
            <a:pPr lvl="2" marL="799920" indent="-228600"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Contexts are linked in a inhertance hierarchy</a:t>
            </a:r>
            <a:endParaRPr b="0" lang="en-CA" sz="2400" spc="-1" strike="noStrike">
              <a:solidFill>
                <a:srgbClr val="330099"/>
              </a:solidFill>
              <a:latin typeface="Arial"/>
            </a:endParaRPr>
          </a:p>
        </p:txBody>
      </p:sp>
      <p:sp>
        <p:nvSpPr>
          <p:cNvPr id="477" name="CustomShape 5"/>
          <p:cNvSpPr/>
          <p:nvPr/>
        </p:nvSpPr>
        <p:spPr>
          <a:xfrm>
            <a:off x="748800" y="1200240"/>
            <a:ext cx="55839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Contexts to bring accessors together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8" name="CustomShape 6"/>
          <p:cNvSpPr/>
          <p:nvPr/>
        </p:nvSpPr>
        <p:spPr>
          <a:xfrm>
            <a:off x="1953360" y="4464000"/>
            <a:ext cx="156528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9" name="CustomShape 7"/>
          <p:cNvSpPr/>
          <p:nvPr/>
        </p:nvSpPr>
        <p:spPr>
          <a:xfrm>
            <a:off x="5643720" y="4464000"/>
            <a:ext cx="142056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0" name="CustomShape 8"/>
          <p:cNvSpPr/>
          <p:nvPr/>
        </p:nvSpPr>
        <p:spPr>
          <a:xfrm>
            <a:off x="4061880" y="4464000"/>
            <a:ext cx="104724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Contexts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481" name="Group 9"/>
          <p:cNvGrpSpPr/>
          <p:nvPr/>
        </p:nvGrpSpPr>
        <p:grpSpPr>
          <a:xfrm>
            <a:off x="4405320" y="5707080"/>
            <a:ext cx="85680" cy="247680"/>
            <a:chOff x="4405320" y="5707080"/>
            <a:chExt cx="85680" cy="247680"/>
          </a:xfrm>
        </p:grpSpPr>
        <p:sp>
          <p:nvSpPr>
            <p:cNvPr id="482" name="CustomShape 10"/>
            <p:cNvSpPr/>
            <p:nvPr/>
          </p:nvSpPr>
          <p:spPr>
            <a:xfrm>
              <a:off x="4405320" y="5853240"/>
              <a:ext cx="85680" cy="101520"/>
            </a:xfrm>
            <a:custGeom>
              <a:avLst/>
              <a:gdLst/>
              <a:ahLst/>
              <a:rect l="l" t="t" r="r" b="b"/>
              <a:pathLst>
                <a:path w="53" h="63">
                  <a:moveTo>
                    <a:pt x="27" y="63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27" y="6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3" name="Line 11"/>
            <p:cNvSpPr/>
            <p:nvPr/>
          </p:nvSpPr>
          <p:spPr>
            <a:xfrm>
              <a:off x="4448160" y="5707080"/>
              <a:ext cx="0" cy="2142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84" name="Group 12"/>
          <p:cNvGrpSpPr/>
          <p:nvPr/>
        </p:nvGrpSpPr>
        <p:grpSpPr>
          <a:xfrm>
            <a:off x="3905280" y="5016600"/>
            <a:ext cx="1068480" cy="685800"/>
            <a:chOff x="3905280" y="5016600"/>
            <a:chExt cx="1068480" cy="685800"/>
          </a:xfrm>
        </p:grpSpPr>
        <p:sp>
          <p:nvSpPr>
            <p:cNvPr id="485" name="CustomShape 13"/>
            <p:cNvSpPr/>
            <p:nvPr/>
          </p:nvSpPr>
          <p:spPr>
            <a:xfrm>
              <a:off x="3905280" y="5016600"/>
              <a:ext cx="1068480" cy="685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486" name="Group 14"/>
            <p:cNvGrpSpPr/>
            <p:nvPr/>
          </p:nvGrpSpPr>
          <p:grpSpPr>
            <a:xfrm>
              <a:off x="3916080" y="5126040"/>
              <a:ext cx="912960" cy="484200"/>
              <a:chOff x="3916080" y="5126040"/>
              <a:chExt cx="912960" cy="484200"/>
            </a:xfrm>
          </p:grpSpPr>
          <p:sp>
            <p:nvSpPr>
              <p:cNvPr id="487" name="CustomShape 15"/>
              <p:cNvSpPr/>
              <p:nvPr/>
            </p:nvSpPr>
            <p:spPr>
              <a:xfrm>
                <a:off x="3916080" y="5126040"/>
                <a:ext cx="9129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Accessor 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88" name="CustomShape 16"/>
              <p:cNvSpPr/>
              <p:nvPr/>
            </p:nvSpPr>
            <p:spPr>
              <a:xfrm>
                <a:off x="3918600" y="5303880"/>
                <a:ext cx="71640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objects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489" name="Group 17"/>
              <p:cNvGrpSpPr/>
              <p:nvPr/>
            </p:nvGrpSpPr>
            <p:grpSpPr>
              <a:xfrm>
                <a:off x="4005360" y="5176800"/>
                <a:ext cx="798480" cy="433440"/>
                <a:chOff x="4005360" y="5176800"/>
                <a:chExt cx="798480" cy="433440"/>
              </a:xfrm>
            </p:grpSpPr>
            <p:sp>
              <p:nvSpPr>
                <p:cNvPr id="490" name="CustomShape 18"/>
                <p:cNvSpPr/>
                <p:nvPr/>
              </p:nvSpPr>
              <p:spPr>
                <a:xfrm>
                  <a:off x="4005360" y="5176800"/>
                  <a:ext cx="747720" cy="3826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91" name="CustomShape 19"/>
                <p:cNvSpPr/>
                <p:nvPr/>
              </p:nvSpPr>
              <p:spPr>
                <a:xfrm>
                  <a:off x="4033800" y="5203800"/>
                  <a:ext cx="762120" cy="397080"/>
                </a:xfrm>
                <a:custGeom>
                  <a:avLst/>
                  <a:gdLst/>
                  <a:ahLst/>
                  <a:rect l="l" t="t" r="r" b="b"/>
                  <a:pathLst>
                    <a:path w="479" h="249">
                      <a:moveTo>
                        <a:pt x="452" y="0"/>
                      </a:moveTo>
                      <a:lnTo>
                        <a:pt x="479" y="0"/>
                      </a:lnTo>
                      <a:lnTo>
                        <a:pt x="479" y="249"/>
                      </a:lnTo>
                      <a:lnTo>
                        <a:pt x="0" y="249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492" name="CustomShape 20"/>
                <p:cNvSpPr/>
                <p:nvPr/>
              </p:nvSpPr>
              <p:spPr>
                <a:xfrm>
                  <a:off x="4041720" y="5211720"/>
                  <a:ext cx="762120" cy="398520"/>
                </a:xfrm>
                <a:custGeom>
                  <a:avLst/>
                  <a:gdLst/>
                  <a:ahLst/>
                  <a:rect l="l" t="t" r="r" b="b"/>
                  <a:pathLst>
                    <a:path w="479" h="250">
                      <a:moveTo>
                        <a:pt x="452" y="0"/>
                      </a:moveTo>
                      <a:lnTo>
                        <a:pt x="479" y="0"/>
                      </a:lnTo>
                      <a:lnTo>
                        <a:pt x="479" y="250"/>
                      </a:lnTo>
                      <a:lnTo>
                        <a:pt x="0" y="250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493" name="Group 21"/>
          <p:cNvGrpSpPr/>
          <p:nvPr/>
        </p:nvGrpSpPr>
        <p:grpSpPr>
          <a:xfrm>
            <a:off x="4794120" y="5356080"/>
            <a:ext cx="1065240" cy="86040"/>
            <a:chOff x="4794120" y="5356080"/>
            <a:chExt cx="1065240" cy="86040"/>
          </a:xfrm>
        </p:grpSpPr>
        <p:sp>
          <p:nvSpPr>
            <p:cNvPr id="494" name="CustomShape 22"/>
            <p:cNvSpPr/>
            <p:nvPr/>
          </p:nvSpPr>
          <p:spPr>
            <a:xfrm>
              <a:off x="4794120" y="5356080"/>
              <a:ext cx="103320" cy="8604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6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5" name="CustomShape 23"/>
            <p:cNvSpPr/>
            <p:nvPr/>
          </p:nvSpPr>
          <p:spPr>
            <a:xfrm>
              <a:off x="5757840" y="5356080"/>
              <a:ext cx="101520" cy="86040"/>
            </a:xfrm>
            <a:custGeom>
              <a:avLst/>
              <a:gdLst/>
              <a:ahLst/>
              <a:rect l="l" t="t" r="r" b="b"/>
              <a:pathLst>
                <a:path w="63" h="53">
                  <a:moveTo>
                    <a:pt x="63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3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6" name="Line 24"/>
            <p:cNvSpPr/>
            <p:nvPr/>
          </p:nvSpPr>
          <p:spPr>
            <a:xfrm flipH="1">
              <a:off x="4819320" y="5397480"/>
              <a:ext cx="101268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97" name="Group 25"/>
          <p:cNvGrpSpPr/>
          <p:nvPr/>
        </p:nvGrpSpPr>
        <p:grpSpPr>
          <a:xfrm>
            <a:off x="3238560" y="5405400"/>
            <a:ext cx="762120" cy="87480"/>
            <a:chOff x="3238560" y="5405400"/>
            <a:chExt cx="762120" cy="87480"/>
          </a:xfrm>
        </p:grpSpPr>
        <p:sp>
          <p:nvSpPr>
            <p:cNvPr id="498" name="CustomShape 26"/>
            <p:cNvSpPr/>
            <p:nvPr/>
          </p:nvSpPr>
          <p:spPr>
            <a:xfrm>
              <a:off x="3238560" y="5405400"/>
              <a:ext cx="102960" cy="87480"/>
            </a:xfrm>
            <a:custGeom>
              <a:avLst/>
              <a:gdLst/>
              <a:ahLst/>
              <a:rect l="l" t="t" r="r" b="b"/>
              <a:pathLst>
                <a:path w="64" h="54">
                  <a:moveTo>
                    <a:pt x="0" y="27"/>
                  </a:moveTo>
                  <a:lnTo>
                    <a:pt x="64" y="0"/>
                  </a:lnTo>
                  <a:lnTo>
                    <a:pt x="64" y="54"/>
                  </a:lnTo>
                  <a:lnTo>
                    <a:pt x="0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9" name="CustomShape 27"/>
            <p:cNvSpPr/>
            <p:nvPr/>
          </p:nvSpPr>
          <p:spPr>
            <a:xfrm>
              <a:off x="3898800" y="5405400"/>
              <a:ext cx="101880" cy="87480"/>
            </a:xfrm>
            <a:custGeom>
              <a:avLst/>
              <a:gdLst/>
              <a:ahLst/>
              <a:rect l="l" t="t" r="r" b="b"/>
              <a:pathLst>
                <a:path w="63" h="54">
                  <a:moveTo>
                    <a:pt x="63" y="27"/>
                  </a:moveTo>
                  <a:lnTo>
                    <a:pt x="0" y="54"/>
                  </a:lnTo>
                  <a:lnTo>
                    <a:pt x="0" y="0"/>
                  </a:lnTo>
                  <a:lnTo>
                    <a:pt x="63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0" name="Line 28"/>
            <p:cNvSpPr/>
            <p:nvPr/>
          </p:nvSpPr>
          <p:spPr>
            <a:xfrm flipH="1">
              <a:off x="3263760" y="5448240"/>
              <a:ext cx="71136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01" name="Group 29"/>
          <p:cNvGrpSpPr/>
          <p:nvPr/>
        </p:nvGrpSpPr>
        <p:grpSpPr>
          <a:xfrm>
            <a:off x="3238560" y="5499000"/>
            <a:ext cx="762120" cy="758880"/>
            <a:chOff x="3238560" y="5499000"/>
            <a:chExt cx="762120" cy="758880"/>
          </a:xfrm>
        </p:grpSpPr>
        <p:sp>
          <p:nvSpPr>
            <p:cNvPr id="502" name="CustomShape 30"/>
            <p:cNvSpPr/>
            <p:nvPr/>
          </p:nvSpPr>
          <p:spPr>
            <a:xfrm>
              <a:off x="3238560" y="5499000"/>
              <a:ext cx="102960" cy="101880"/>
            </a:xfrm>
            <a:custGeom>
              <a:avLst/>
              <a:gdLst/>
              <a:ahLst/>
              <a:rect l="l" t="t" r="r" b="b"/>
              <a:pathLst>
                <a:path w="64" h="63">
                  <a:moveTo>
                    <a:pt x="0" y="0"/>
                  </a:moveTo>
                  <a:lnTo>
                    <a:pt x="64" y="26"/>
                  </a:lnTo>
                  <a:lnTo>
                    <a:pt x="27" y="63"/>
                  </a:lnTo>
                  <a:lnTo>
                    <a:pt x="0" y="0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3" name="CustomShape 31"/>
            <p:cNvSpPr/>
            <p:nvPr/>
          </p:nvSpPr>
          <p:spPr>
            <a:xfrm>
              <a:off x="3898800" y="6154560"/>
              <a:ext cx="101880" cy="103320"/>
            </a:xfrm>
            <a:custGeom>
              <a:avLst/>
              <a:gdLst/>
              <a:ahLst/>
              <a:rect l="l" t="t" r="r" b="b"/>
              <a:pathLst>
                <a:path w="63" h="64">
                  <a:moveTo>
                    <a:pt x="63" y="64"/>
                  </a:moveTo>
                  <a:lnTo>
                    <a:pt x="0" y="38"/>
                  </a:lnTo>
                  <a:lnTo>
                    <a:pt x="37" y="0"/>
                  </a:lnTo>
                  <a:lnTo>
                    <a:pt x="63" y="64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4" name="Line 32"/>
            <p:cNvSpPr/>
            <p:nvPr/>
          </p:nvSpPr>
          <p:spPr>
            <a:xfrm>
              <a:off x="3254400" y="5513400"/>
              <a:ext cx="730080" cy="72720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05" name="Group 33"/>
          <p:cNvGrpSpPr/>
          <p:nvPr/>
        </p:nvGrpSpPr>
        <p:grpSpPr>
          <a:xfrm>
            <a:off x="1991160" y="4781520"/>
            <a:ext cx="1571040" cy="905040"/>
            <a:chOff x="1991160" y="4781520"/>
            <a:chExt cx="1571040" cy="905040"/>
          </a:xfrm>
        </p:grpSpPr>
        <p:sp>
          <p:nvSpPr>
            <p:cNvPr id="506" name="CustomShape 34"/>
            <p:cNvSpPr/>
            <p:nvPr/>
          </p:nvSpPr>
          <p:spPr>
            <a:xfrm>
              <a:off x="1991160" y="4781520"/>
              <a:ext cx="85968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Structure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507" name="Group 35"/>
            <p:cNvGrpSpPr/>
            <p:nvPr/>
          </p:nvGrpSpPr>
          <p:grpSpPr>
            <a:xfrm>
              <a:off x="2269800" y="5033880"/>
              <a:ext cx="1165680" cy="601920"/>
              <a:chOff x="2269800" y="5033880"/>
              <a:chExt cx="1165680" cy="601920"/>
            </a:xfrm>
          </p:grpSpPr>
          <p:sp>
            <p:nvSpPr>
              <p:cNvPr id="508" name="CustomShape 36"/>
              <p:cNvSpPr/>
              <p:nvPr/>
            </p:nvSpPr>
            <p:spPr>
              <a:xfrm>
                <a:off x="2269800" y="5049720"/>
                <a:ext cx="86112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509" name="Group 37"/>
              <p:cNvGrpSpPr/>
              <p:nvPr/>
            </p:nvGrpSpPr>
            <p:grpSpPr>
              <a:xfrm>
                <a:off x="2397240" y="5294160"/>
                <a:ext cx="819000" cy="226080"/>
                <a:chOff x="2397240" y="5294160"/>
                <a:chExt cx="819000" cy="226080"/>
              </a:xfrm>
            </p:grpSpPr>
            <p:sp>
              <p:nvSpPr>
                <p:cNvPr id="510" name="CustomShape 38"/>
                <p:cNvSpPr/>
                <p:nvPr/>
              </p:nvSpPr>
              <p:spPr>
                <a:xfrm>
                  <a:off x="2397240" y="5294160"/>
                  <a:ext cx="74844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511" name="CustomShape 39"/>
                <p:cNvSpPr/>
                <p:nvPr/>
              </p:nvSpPr>
              <p:spPr>
                <a:xfrm>
                  <a:off x="2433600" y="5303880"/>
                  <a:ext cx="782640" cy="181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512" name="Group 40"/>
              <p:cNvGrpSpPr/>
              <p:nvPr/>
            </p:nvGrpSpPr>
            <p:grpSpPr>
              <a:xfrm>
                <a:off x="2308320" y="5033880"/>
                <a:ext cx="1127160" cy="601920"/>
                <a:chOff x="2308320" y="5033880"/>
                <a:chExt cx="1127160" cy="601920"/>
              </a:xfrm>
            </p:grpSpPr>
            <p:sp>
              <p:nvSpPr>
                <p:cNvPr id="513" name="CustomShape 41"/>
                <p:cNvSpPr/>
                <p:nvPr/>
              </p:nvSpPr>
              <p:spPr>
                <a:xfrm>
                  <a:off x="2308320" y="5033880"/>
                  <a:ext cx="106020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14" name="CustomShape 42"/>
                <p:cNvSpPr/>
                <p:nvPr/>
              </p:nvSpPr>
              <p:spPr>
                <a:xfrm>
                  <a:off x="2352600" y="5078520"/>
                  <a:ext cx="1074960" cy="547560"/>
                </a:xfrm>
                <a:custGeom>
                  <a:avLst/>
                  <a:gdLst/>
                  <a:ahLst/>
                  <a:rect l="l" t="t" r="r" b="b"/>
                  <a:pathLst>
                    <a:path w="676" h="344">
                      <a:moveTo>
                        <a:pt x="644" y="0"/>
                      </a:moveTo>
                      <a:lnTo>
                        <a:pt x="676" y="0"/>
                      </a:lnTo>
                      <a:lnTo>
                        <a:pt x="676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15" name="CustomShape 43"/>
                <p:cNvSpPr/>
                <p:nvPr/>
              </p:nvSpPr>
              <p:spPr>
                <a:xfrm>
                  <a:off x="2360520" y="5086440"/>
                  <a:ext cx="1074960" cy="549360"/>
                </a:xfrm>
                <a:custGeom>
                  <a:avLst/>
                  <a:gdLst/>
                  <a:ahLst/>
                  <a:rect l="l" t="t" r="r" b="b"/>
                  <a:pathLst>
                    <a:path w="676" h="345">
                      <a:moveTo>
                        <a:pt x="644" y="0"/>
                      </a:moveTo>
                      <a:lnTo>
                        <a:pt x="676" y="0"/>
                      </a:lnTo>
                      <a:lnTo>
                        <a:pt x="676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516" name="CustomShape 44"/>
            <p:cNvSpPr/>
            <p:nvPr/>
          </p:nvSpPr>
          <p:spPr>
            <a:xfrm>
              <a:off x="2036880" y="4815000"/>
              <a:ext cx="152532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17" name="Group 45"/>
          <p:cNvGrpSpPr/>
          <p:nvPr/>
        </p:nvGrpSpPr>
        <p:grpSpPr>
          <a:xfrm>
            <a:off x="5343480" y="4746600"/>
            <a:ext cx="1852560" cy="906480"/>
            <a:chOff x="5343480" y="4746600"/>
            <a:chExt cx="1852560" cy="906480"/>
          </a:xfrm>
        </p:grpSpPr>
        <p:sp>
          <p:nvSpPr>
            <p:cNvPr id="518" name="CustomShape 46"/>
            <p:cNvSpPr/>
            <p:nvPr/>
          </p:nvSpPr>
          <p:spPr>
            <a:xfrm>
              <a:off x="5343480" y="4746600"/>
              <a:ext cx="129240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519" name="Group 47"/>
            <p:cNvGrpSpPr/>
            <p:nvPr/>
          </p:nvGrpSpPr>
          <p:grpSpPr>
            <a:xfrm>
              <a:off x="5683320" y="5000760"/>
              <a:ext cx="1360440" cy="600120"/>
              <a:chOff x="5683320" y="5000760"/>
              <a:chExt cx="1360440" cy="600120"/>
            </a:xfrm>
          </p:grpSpPr>
          <p:sp>
            <p:nvSpPr>
              <p:cNvPr id="520" name="CustomShape 48"/>
              <p:cNvSpPr/>
              <p:nvPr/>
            </p:nvSpPr>
            <p:spPr>
              <a:xfrm>
                <a:off x="5683320" y="5016600"/>
                <a:ext cx="11127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521" name="Group 49"/>
              <p:cNvGrpSpPr/>
              <p:nvPr/>
            </p:nvGrpSpPr>
            <p:grpSpPr>
              <a:xfrm>
                <a:off x="5825160" y="5261040"/>
                <a:ext cx="1074600" cy="226080"/>
                <a:chOff x="5825160" y="5261040"/>
                <a:chExt cx="1074600" cy="226080"/>
              </a:xfrm>
            </p:grpSpPr>
            <p:sp>
              <p:nvSpPr>
                <p:cNvPr id="522" name="CustomShape 50"/>
                <p:cNvSpPr/>
                <p:nvPr/>
              </p:nvSpPr>
              <p:spPr>
                <a:xfrm>
                  <a:off x="5825160" y="5261040"/>
                  <a:ext cx="107460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523" name="CustomShape 51"/>
                <p:cNvSpPr/>
                <p:nvPr/>
              </p:nvSpPr>
              <p:spPr>
                <a:xfrm>
                  <a:off x="5856120" y="5268960"/>
                  <a:ext cx="1027440" cy="181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524" name="Group 52"/>
              <p:cNvGrpSpPr/>
              <p:nvPr/>
            </p:nvGrpSpPr>
            <p:grpSpPr>
              <a:xfrm>
                <a:off x="5703840" y="5000760"/>
                <a:ext cx="1339920" cy="600120"/>
                <a:chOff x="5703840" y="5000760"/>
                <a:chExt cx="1339920" cy="600120"/>
              </a:xfrm>
            </p:grpSpPr>
            <p:sp>
              <p:nvSpPr>
                <p:cNvPr id="525" name="CustomShape 53"/>
                <p:cNvSpPr/>
                <p:nvPr/>
              </p:nvSpPr>
              <p:spPr>
                <a:xfrm>
                  <a:off x="5703840" y="5000760"/>
                  <a:ext cx="1263600" cy="5331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26" name="CustomShape 54"/>
                <p:cNvSpPr/>
                <p:nvPr/>
              </p:nvSpPr>
              <p:spPr>
                <a:xfrm>
                  <a:off x="5757840" y="5043600"/>
                  <a:ext cx="1276200" cy="549000"/>
                </a:xfrm>
                <a:custGeom>
                  <a:avLst/>
                  <a:gdLst/>
                  <a:ahLst/>
                  <a:rect l="l" t="t" r="r" b="b"/>
                  <a:pathLst>
                    <a:path w="803" h="345">
                      <a:moveTo>
                        <a:pt x="766" y="0"/>
                      </a:moveTo>
                      <a:lnTo>
                        <a:pt x="803" y="0"/>
                      </a:lnTo>
                      <a:lnTo>
                        <a:pt x="803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27" name="CustomShape 55"/>
                <p:cNvSpPr/>
                <p:nvPr/>
              </p:nvSpPr>
              <p:spPr>
                <a:xfrm>
                  <a:off x="5765760" y="5052960"/>
                  <a:ext cx="1278000" cy="547920"/>
                </a:xfrm>
                <a:custGeom>
                  <a:avLst/>
                  <a:gdLst/>
                  <a:ahLst/>
                  <a:rect l="l" t="t" r="r" b="b"/>
                  <a:pathLst>
                    <a:path w="804" h="344">
                      <a:moveTo>
                        <a:pt x="766" y="0"/>
                      </a:moveTo>
                      <a:lnTo>
                        <a:pt x="804" y="0"/>
                      </a:lnTo>
                      <a:lnTo>
                        <a:pt x="804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528" name="CustomShape 56"/>
            <p:cNvSpPr/>
            <p:nvPr/>
          </p:nvSpPr>
          <p:spPr>
            <a:xfrm>
              <a:off x="5383080" y="4781520"/>
              <a:ext cx="181296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29" name="Group 57"/>
          <p:cNvGrpSpPr/>
          <p:nvPr/>
        </p:nvGrpSpPr>
        <p:grpSpPr>
          <a:xfrm>
            <a:off x="5343480" y="5724360"/>
            <a:ext cx="1852560" cy="905040"/>
            <a:chOff x="5343480" y="5724360"/>
            <a:chExt cx="1852560" cy="905040"/>
          </a:xfrm>
        </p:grpSpPr>
        <p:sp>
          <p:nvSpPr>
            <p:cNvPr id="530" name="CustomShape 58"/>
            <p:cNvSpPr/>
            <p:nvPr/>
          </p:nvSpPr>
          <p:spPr>
            <a:xfrm>
              <a:off x="5343480" y="5724360"/>
              <a:ext cx="129240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531" name="Group 59"/>
            <p:cNvGrpSpPr/>
            <p:nvPr/>
          </p:nvGrpSpPr>
          <p:grpSpPr>
            <a:xfrm>
              <a:off x="5683320" y="5977080"/>
              <a:ext cx="1360440" cy="601560"/>
              <a:chOff x="5683320" y="5977080"/>
              <a:chExt cx="1360440" cy="601560"/>
            </a:xfrm>
          </p:grpSpPr>
          <p:sp>
            <p:nvSpPr>
              <p:cNvPr id="532" name="CustomShape 60"/>
              <p:cNvSpPr/>
              <p:nvPr/>
            </p:nvSpPr>
            <p:spPr>
              <a:xfrm>
                <a:off x="5683320" y="5992920"/>
                <a:ext cx="11127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533" name="Group 61"/>
              <p:cNvGrpSpPr/>
              <p:nvPr/>
            </p:nvGrpSpPr>
            <p:grpSpPr>
              <a:xfrm>
                <a:off x="5825160" y="6237360"/>
                <a:ext cx="1074600" cy="226080"/>
                <a:chOff x="5825160" y="6237360"/>
                <a:chExt cx="1074600" cy="226080"/>
              </a:xfrm>
            </p:grpSpPr>
            <p:sp>
              <p:nvSpPr>
                <p:cNvPr id="534" name="CustomShape 62"/>
                <p:cNvSpPr/>
                <p:nvPr/>
              </p:nvSpPr>
              <p:spPr>
                <a:xfrm>
                  <a:off x="5825160" y="6237360"/>
                  <a:ext cx="107460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535" name="CustomShape 63"/>
                <p:cNvSpPr/>
                <p:nvPr/>
              </p:nvSpPr>
              <p:spPr>
                <a:xfrm>
                  <a:off x="5856120" y="6246720"/>
                  <a:ext cx="1027440" cy="181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536" name="Group 64"/>
              <p:cNvGrpSpPr/>
              <p:nvPr/>
            </p:nvGrpSpPr>
            <p:grpSpPr>
              <a:xfrm>
                <a:off x="5703840" y="5977080"/>
                <a:ext cx="1339920" cy="601560"/>
                <a:chOff x="5703840" y="5977080"/>
                <a:chExt cx="1339920" cy="601560"/>
              </a:xfrm>
            </p:grpSpPr>
            <p:sp>
              <p:nvSpPr>
                <p:cNvPr id="537" name="CustomShape 65"/>
                <p:cNvSpPr/>
                <p:nvPr/>
              </p:nvSpPr>
              <p:spPr>
                <a:xfrm>
                  <a:off x="5703840" y="5977080"/>
                  <a:ext cx="126360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38" name="CustomShape 66"/>
                <p:cNvSpPr/>
                <p:nvPr/>
              </p:nvSpPr>
              <p:spPr>
                <a:xfrm>
                  <a:off x="5757840" y="6021360"/>
                  <a:ext cx="1276200" cy="547560"/>
                </a:xfrm>
                <a:custGeom>
                  <a:avLst/>
                  <a:gdLst/>
                  <a:ahLst/>
                  <a:rect l="l" t="t" r="r" b="b"/>
                  <a:pathLst>
                    <a:path w="803" h="344">
                      <a:moveTo>
                        <a:pt x="766" y="0"/>
                      </a:moveTo>
                      <a:lnTo>
                        <a:pt x="803" y="0"/>
                      </a:lnTo>
                      <a:lnTo>
                        <a:pt x="803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39" name="CustomShape 67"/>
                <p:cNvSpPr/>
                <p:nvPr/>
              </p:nvSpPr>
              <p:spPr>
                <a:xfrm>
                  <a:off x="5765760" y="6029280"/>
                  <a:ext cx="1278000" cy="549360"/>
                </a:xfrm>
                <a:custGeom>
                  <a:avLst/>
                  <a:gdLst/>
                  <a:ahLst/>
                  <a:rect l="l" t="t" r="r" b="b"/>
                  <a:pathLst>
                    <a:path w="804" h="345">
                      <a:moveTo>
                        <a:pt x="766" y="0"/>
                      </a:moveTo>
                      <a:lnTo>
                        <a:pt x="804" y="0"/>
                      </a:lnTo>
                      <a:lnTo>
                        <a:pt x="804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540" name="CustomShape 68"/>
            <p:cNvSpPr/>
            <p:nvPr/>
          </p:nvSpPr>
          <p:spPr>
            <a:xfrm>
              <a:off x="5383080" y="5757840"/>
              <a:ext cx="181296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41" name="Group 69"/>
          <p:cNvGrpSpPr/>
          <p:nvPr/>
        </p:nvGrpSpPr>
        <p:grpSpPr>
          <a:xfrm>
            <a:off x="3905280" y="5951520"/>
            <a:ext cx="1068480" cy="685800"/>
            <a:chOff x="3905280" y="5951520"/>
            <a:chExt cx="1068480" cy="685800"/>
          </a:xfrm>
        </p:grpSpPr>
        <p:sp>
          <p:nvSpPr>
            <p:cNvPr id="542" name="CustomShape 70"/>
            <p:cNvSpPr/>
            <p:nvPr/>
          </p:nvSpPr>
          <p:spPr>
            <a:xfrm>
              <a:off x="3905280" y="5951520"/>
              <a:ext cx="1068480" cy="685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3" name="Group 71"/>
            <p:cNvGrpSpPr/>
            <p:nvPr/>
          </p:nvGrpSpPr>
          <p:grpSpPr>
            <a:xfrm>
              <a:off x="3916080" y="6060960"/>
              <a:ext cx="912960" cy="482760"/>
              <a:chOff x="3916080" y="6060960"/>
              <a:chExt cx="912960" cy="482760"/>
            </a:xfrm>
          </p:grpSpPr>
          <p:sp>
            <p:nvSpPr>
              <p:cNvPr id="544" name="CustomShape 72"/>
              <p:cNvSpPr/>
              <p:nvPr/>
            </p:nvSpPr>
            <p:spPr>
              <a:xfrm>
                <a:off x="3916080" y="6060960"/>
                <a:ext cx="9129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Accessor 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545" name="CustomShape 73"/>
              <p:cNvSpPr/>
              <p:nvPr/>
            </p:nvSpPr>
            <p:spPr>
              <a:xfrm>
                <a:off x="3918600" y="6237360"/>
                <a:ext cx="71640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objects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546" name="Group 74"/>
              <p:cNvGrpSpPr/>
              <p:nvPr/>
            </p:nvGrpSpPr>
            <p:grpSpPr>
              <a:xfrm>
                <a:off x="4005360" y="6111720"/>
                <a:ext cx="798480" cy="432000"/>
                <a:chOff x="4005360" y="6111720"/>
                <a:chExt cx="798480" cy="432000"/>
              </a:xfrm>
            </p:grpSpPr>
            <p:sp>
              <p:nvSpPr>
                <p:cNvPr id="547" name="CustomShape 75"/>
                <p:cNvSpPr/>
                <p:nvPr/>
              </p:nvSpPr>
              <p:spPr>
                <a:xfrm>
                  <a:off x="4005360" y="6111720"/>
                  <a:ext cx="747720" cy="3826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48" name="CustomShape 76"/>
                <p:cNvSpPr/>
                <p:nvPr/>
              </p:nvSpPr>
              <p:spPr>
                <a:xfrm>
                  <a:off x="4033800" y="6138720"/>
                  <a:ext cx="762120" cy="397080"/>
                </a:xfrm>
                <a:custGeom>
                  <a:avLst/>
                  <a:gdLst/>
                  <a:ahLst/>
                  <a:rect l="l" t="t" r="r" b="b"/>
                  <a:pathLst>
                    <a:path w="479" h="249">
                      <a:moveTo>
                        <a:pt x="452" y="0"/>
                      </a:moveTo>
                      <a:lnTo>
                        <a:pt x="479" y="0"/>
                      </a:lnTo>
                      <a:lnTo>
                        <a:pt x="479" y="249"/>
                      </a:lnTo>
                      <a:lnTo>
                        <a:pt x="0" y="249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49" name="CustomShape 77"/>
                <p:cNvSpPr/>
                <p:nvPr/>
              </p:nvSpPr>
              <p:spPr>
                <a:xfrm>
                  <a:off x="4041720" y="6146640"/>
                  <a:ext cx="762120" cy="397080"/>
                </a:xfrm>
                <a:custGeom>
                  <a:avLst/>
                  <a:gdLst/>
                  <a:ahLst/>
                  <a:rect l="l" t="t" r="r" b="b"/>
                  <a:pathLst>
                    <a:path w="479" h="249">
                      <a:moveTo>
                        <a:pt x="452" y="0"/>
                      </a:moveTo>
                      <a:lnTo>
                        <a:pt x="479" y="0"/>
                      </a:lnTo>
                      <a:lnTo>
                        <a:pt x="479" y="249"/>
                      </a:lnTo>
                      <a:lnTo>
                        <a:pt x="0" y="249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550" name="Group 78"/>
          <p:cNvGrpSpPr/>
          <p:nvPr/>
        </p:nvGrpSpPr>
        <p:grpSpPr>
          <a:xfrm>
            <a:off x="4794120" y="6299280"/>
            <a:ext cx="1065240" cy="85680"/>
            <a:chOff x="4794120" y="6299280"/>
            <a:chExt cx="1065240" cy="85680"/>
          </a:xfrm>
        </p:grpSpPr>
        <p:sp>
          <p:nvSpPr>
            <p:cNvPr id="551" name="CustomShape 79"/>
            <p:cNvSpPr/>
            <p:nvPr/>
          </p:nvSpPr>
          <p:spPr>
            <a:xfrm>
              <a:off x="4794120" y="629928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6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2" name="CustomShape 80"/>
            <p:cNvSpPr/>
            <p:nvPr/>
          </p:nvSpPr>
          <p:spPr>
            <a:xfrm>
              <a:off x="5757840" y="6299280"/>
              <a:ext cx="101520" cy="85680"/>
            </a:xfrm>
            <a:custGeom>
              <a:avLst/>
              <a:gdLst/>
              <a:ahLst/>
              <a:rect l="l" t="t" r="r" b="b"/>
              <a:pathLst>
                <a:path w="63" h="53">
                  <a:moveTo>
                    <a:pt x="63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3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3" name="Line 81"/>
            <p:cNvSpPr/>
            <p:nvPr/>
          </p:nvSpPr>
          <p:spPr>
            <a:xfrm flipH="1">
              <a:off x="4819320" y="6340320"/>
              <a:ext cx="101268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6" name="CustomShape 3"/>
          <p:cNvSpPr/>
          <p:nvPr/>
        </p:nvSpPr>
        <p:spPr>
          <a:xfrm>
            <a:off x="1130400" y="1739880"/>
            <a:ext cx="7785000" cy="2603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task sets in: </a:t>
            </a: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Commands can modulate the coupling methods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representations react accordingly: </a:t>
            </a:r>
            <a:r>
              <a:rPr b="1" lang="en-US" sz="2400" spc="-1" strike="noStrike">
                <a:solidFill>
                  <a:srgbClr val="ffffff"/>
                </a:solidFill>
                <a:latin typeface="Arial"/>
              </a:rPr>
              <a:t>Components can observe changes in the data, and accessor objects can automatically adjust to changes in the coupling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7" name="CustomShape 4"/>
          <p:cNvSpPr/>
          <p:nvPr/>
        </p:nvSpPr>
        <p:spPr>
          <a:xfrm>
            <a:off x="875160" y="1238400"/>
            <a:ext cx="48920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Dynamic nature of contexts (1/2)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8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9" name="CustomShape 6"/>
          <p:cNvSpPr/>
          <p:nvPr/>
        </p:nvSpPr>
        <p:spPr>
          <a:xfrm>
            <a:off x="2007360" y="4464000"/>
            <a:ext cx="156528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0" name="CustomShape 7"/>
          <p:cNvSpPr/>
          <p:nvPr/>
        </p:nvSpPr>
        <p:spPr>
          <a:xfrm>
            <a:off x="5697360" y="4464000"/>
            <a:ext cx="142056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1" name="CustomShape 8"/>
          <p:cNvSpPr/>
          <p:nvPr/>
        </p:nvSpPr>
        <p:spPr>
          <a:xfrm>
            <a:off x="4117320" y="4464000"/>
            <a:ext cx="104724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Contexts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562" name="Group 9"/>
          <p:cNvGrpSpPr/>
          <p:nvPr/>
        </p:nvGrpSpPr>
        <p:grpSpPr>
          <a:xfrm>
            <a:off x="4460760" y="5707080"/>
            <a:ext cx="85680" cy="247680"/>
            <a:chOff x="4460760" y="5707080"/>
            <a:chExt cx="85680" cy="247680"/>
          </a:xfrm>
        </p:grpSpPr>
        <p:sp>
          <p:nvSpPr>
            <p:cNvPr id="563" name="CustomShape 10"/>
            <p:cNvSpPr/>
            <p:nvPr/>
          </p:nvSpPr>
          <p:spPr>
            <a:xfrm>
              <a:off x="4460760" y="5853240"/>
              <a:ext cx="85680" cy="101520"/>
            </a:xfrm>
            <a:custGeom>
              <a:avLst/>
              <a:gdLst/>
              <a:ahLst/>
              <a:rect l="l" t="t" r="r" b="b"/>
              <a:pathLst>
                <a:path w="53" h="63">
                  <a:moveTo>
                    <a:pt x="26" y="63"/>
                  </a:moveTo>
                  <a:lnTo>
                    <a:pt x="0" y="0"/>
                  </a:lnTo>
                  <a:lnTo>
                    <a:pt x="53" y="0"/>
                  </a:lnTo>
                  <a:lnTo>
                    <a:pt x="26" y="6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4" name="Line 11"/>
            <p:cNvSpPr/>
            <p:nvPr/>
          </p:nvSpPr>
          <p:spPr>
            <a:xfrm>
              <a:off x="4502160" y="5707080"/>
              <a:ext cx="0" cy="2142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65" name="CustomShape 12"/>
          <p:cNvSpPr/>
          <p:nvPr/>
        </p:nvSpPr>
        <p:spPr>
          <a:xfrm>
            <a:off x="2342880" y="5853240"/>
            <a:ext cx="756000" cy="33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pc="-1" strike="noStrike">
                <a:solidFill>
                  <a:srgbClr val="ffffff"/>
                </a:solidFill>
                <a:latin typeface="Arial"/>
              </a:rPr>
              <a:t>Tasks</a:t>
            </a:r>
            <a:endParaRPr b="0" lang="en-CA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6" name="CustomShape 13"/>
          <p:cNvSpPr/>
          <p:nvPr/>
        </p:nvSpPr>
        <p:spPr>
          <a:xfrm>
            <a:off x="1883520" y="6178680"/>
            <a:ext cx="649440" cy="27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</a:rPr>
              <a:t>User c</a:t>
            </a:r>
            <a:endParaRPr b="0" lang="en-CA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7" name="CustomShape 14"/>
          <p:cNvSpPr/>
          <p:nvPr/>
        </p:nvSpPr>
        <p:spPr>
          <a:xfrm>
            <a:off x="2350080" y="6178680"/>
            <a:ext cx="902160" cy="27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Arial"/>
              </a:rPr>
              <a:t>ommands</a:t>
            </a:r>
            <a:endParaRPr b="0" lang="en-CA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8" name="CustomShape 15"/>
          <p:cNvSpPr/>
          <p:nvPr/>
        </p:nvSpPr>
        <p:spPr>
          <a:xfrm>
            <a:off x="1973160" y="6229440"/>
            <a:ext cx="1238400" cy="180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69" name="Group 16"/>
          <p:cNvGrpSpPr/>
          <p:nvPr/>
        </p:nvGrpSpPr>
        <p:grpSpPr>
          <a:xfrm>
            <a:off x="3209760" y="6289560"/>
            <a:ext cx="854280" cy="85680"/>
            <a:chOff x="3209760" y="6289560"/>
            <a:chExt cx="854280" cy="85680"/>
          </a:xfrm>
        </p:grpSpPr>
        <p:sp>
          <p:nvSpPr>
            <p:cNvPr id="570" name="CustomShape 17"/>
            <p:cNvSpPr/>
            <p:nvPr/>
          </p:nvSpPr>
          <p:spPr>
            <a:xfrm>
              <a:off x="3960720" y="628956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64" y="27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4" y="27"/>
                  </a:lnTo>
                </a:path>
              </a:pathLst>
            </a:custGeom>
            <a:blipFill rotWithShape="0">
              <a:blip r:embed="rId1"/>
              <a:tile/>
            </a:blip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1" name="CustomShape 18"/>
            <p:cNvSpPr/>
            <p:nvPr/>
          </p:nvSpPr>
          <p:spPr>
            <a:xfrm>
              <a:off x="3209760" y="6324480"/>
              <a:ext cx="828720" cy="27000"/>
            </a:xfrm>
            <a:custGeom>
              <a:avLst/>
              <a:gdLst/>
              <a:ahLst/>
              <a:rect l="l" t="t" r="r" b="b"/>
              <a:pathLst>
                <a:path w="521" h="16">
                  <a:moveTo>
                    <a:pt x="0" y="0"/>
                  </a:moveTo>
                  <a:lnTo>
                    <a:pt x="521" y="0"/>
                  </a:lnTo>
                  <a:lnTo>
                    <a:pt x="521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blipFill rotWithShape="0">
              <a:blip r:embed="rId2"/>
              <a:tile/>
            </a:blip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72" name="Group 19"/>
          <p:cNvGrpSpPr/>
          <p:nvPr/>
        </p:nvGrpSpPr>
        <p:grpSpPr>
          <a:xfrm>
            <a:off x="3959280" y="5016600"/>
            <a:ext cx="1069920" cy="685800"/>
            <a:chOff x="3959280" y="5016600"/>
            <a:chExt cx="1069920" cy="685800"/>
          </a:xfrm>
        </p:grpSpPr>
        <p:sp>
          <p:nvSpPr>
            <p:cNvPr id="573" name="CustomShape 20"/>
            <p:cNvSpPr/>
            <p:nvPr/>
          </p:nvSpPr>
          <p:spPr>
            <a:xfrm>
              <a:off x="3959280" y="5016600"/>
              <a:ext cx="1069920" cy="685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74" name="Group 21"/>
            <p:cNvGrpSpPr/>
            <p:nvPr/>
          </p:nvGrpSpPr>
          <p:grpSpPr>
            <a:xfrm>
              <a:off x="3970080" y="5126040"/>
              <a:ext cx="912960" cy="484200"/>
              <a:chOff x="3970080" y="5126040"/>
              <a:chExt cx="912960" cy="484200"/>
            </a:xfrm>
          </p:grpSpPr>
          <p:sp>
            <p:nvSpPr>
              <p:cNvPr id="575" name="CustomShape 22"/>
              <p:cNvSpPr/>
              <p:nvPr/>
            </p:nvSpPr>
            <p:spPr>
              <a:xfrm>
                <a:off x="3970080" y="5126040"/>
                <a:ext cx="9129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Accessor 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576" name="CustomShape 23"/>
              <p:cNvSpPr/>
              <p:nvPr/>
            </p:nvSpPr>
            <p:spPr>
              <a:xfrm>
                <a:off x="3972600" y="5303880"/>
                <a:ext cx="71640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objects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577" name="Group 24"/>
              <p:cNvGrpSpPr/>
              <p:nvPr/>
            </p:nvGrpSpPr>
            <p:grpSpPr>
              <a:xfrm>
                <a:off x="4060800" y="5176800"/>
                <a:ext cx="798480" cy="433440"/>
                <a:chOff x="4060800" y="5176800"/>
                <a:chExt cx="798480" cy="433440"/>
              </a:xfrm>
            </p:grpSpPr>
            <p:sp>
              <p:nvSpPr>
                <p:cNvPr id="578" name="CustomShape 25"/>
                <p:cNvSpPr/>
                <p:nvPr/>
              </p:nvSpPr>
              <p:spPr>
                <a:xfrm>
                  <a:off x="4060800" y="5176800"/>
                  <a:ext cx="747720" cy="3826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79" name="CustomShape 26"/>
                <p:cNvSpPr/>
                <p:nvPr/>
              </p:nvSpPr>
              <p:spPr>
                <a:xfrm>
                  <a:off x="4087800" y="5203800"/>
                  <a:ext cx="762120" cy="397080"/>
                </a:xfrm>
                <a:custGeom>
                  <a:avLst/>
                  <a:gdLst/>
                  <a:ahLst/>
                  <a:rect l="l" t="t" r="r" b="b"/>
                  <a:pathLst>
                    <a:path w="479" h="249">
                      <a:moveTo>
                        <a:pt x="453" y="0"/>
                      </a:moveTo>
                      <a:lnTo>
                        <a:pt x="479" y="0"/>
                      </a:lnTo>
                      <a:lnTo>
                        <a:pt x="479" y="249"/>
                      </a:lnTo>
                      <a:lnTo>
                        <a:pt x="0" y="249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580" name="CustomShape 27"/>
                <p:cNvSpPr/>
                <p:nvPr/>
              </p:nvSpPr>
              <p:spPr>
                <a:xfrm>
                  <a:off x="4097160" y="5211720"/>
                  <a:ext cx="762120" cy="398520"/>
                </a:xfrm>
                <a:custGeom>
                  <a:avLst/>
                  <a:gdLst/>
                  <a:ahLst/>
                  <a:rect l="l" t="t" r="r" b="b"/>
                  <a:pathLst>
                    <a:path w="479" h="250">
                      <a:moveTo>
                        <a:pt x="452" y="0"/>
                      </a:moveTo>
                      <a:lnTo>
                        <a:pt x="479" y="0"/>
                      </a:lnTo>
                      <a:lnTo>
                        <a:pt x="479" y="250"/>
                      </a:lnTo>
                      <a:lnTo>
                        <a:pt x="0" y="250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581" name="Group 28"/>
          <p:cNvGrpSpPr/>
          <p:nvPr/>
        </p:nvGrpSpPr>
        <p:grpSpPr>
          <a:xfrm>
            <a:off x="4848120" y="5356080"/>
            <a:ext cx="1067040" cy="86040"/>
            <a:chOff x="4848120" y="5356080"/>
            <a:chExt cx="1067040" cy="86040"/>
          </a:xfrm>
        </p:grpSpPr>
        <p:sp>
          <p:nvSpPr>
            <p:cNvPr id="582" name="CustomShape 29"/>
            <p:cNvSpPr/>
            <p:nvPr/>
          </p:nvSpPr>
          <p:spPr>
            <a:xfrm>
              <a:off x="4848120" y="5356080"/>
              <a:ext cx="103320" cy="8604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6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3" name="CustomShape 30"/>
            <p:cNvSpPr/>
            <p:nvPr/>
          </p:nvSpPr>
          <p:spPr>
            <a:xfrm>
              <a:off x="5811840" y="5356080"/>
              <a:ext cx="103320" cy="8604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64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4" y="26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4" name="Line 31"/>
            <p:cNvSpPr/>
            <p:nvPr/>
          </p:nvSpPr>
          <p:spPr>
            <a:xfrm flipH="1">
              <a:off x="4873680" y="5397480"/>
              <a:ext cx="101448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85" name="Group 32"/>
          <p:cNvGrpSpPr/>
          <p:nvPr/>
        </p:nvGrpSpPr>
        <p:grpSpPr>
          <a:xfrm>
            <a:off x="4848120" y="6299280"/>
            <a:ext cx="1076400" cy="85680"/>
            <a:chOff x="4848120" y="6299280"/>
            <a:chExt cx="1076400" cy="85680"/>
          </a:xfrm>
        </p:grpSpPr>
        <p:sp>
          <p:nvSpPr>
            <p:cNvPr id="586" name="CustomShape 33"/>
            <p:cNvSpPr/>
            <p:nvPr/>
          </p:nvSpPr>
          <p:spPr>
            <a:xfrm>
              <a:off x="4848120" y="629928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0" y="26"/>
                  </a:moveTo>
                  <a:lnTo>
                    <a:pt x="64" y="0"/>
                  </a:lnTo>
                  <a:lnTo>
                    <a:pt x="64" y="53"/>
                  </a:lnTo>
                  <a:lnTo>
                    <a:pt x="0" y="26"/>
                  </a:lnTo>
                </a:path>
              </a:pathLst>
            </a:custGeom>
            <a:blipFill rotWithShape="0">
              <a:blip r:embed="rId3"/>
              <a:tile/>
            </a:blip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7" name="CustomShape 34"/>
            <p:cNvSpPr/>
            <p:nvPr/>
          </p:nvSpPr>
          <p:spPr>
            <a:xfrm>
              <a:off x="5821200" y="6299280"/>
              <a:ext cx="103320" cy="85680"/>
            </a:xfrm>
            <a:custGeom>
              <a:avLst/>
              <a:gdLst/>
              <a:ahLst/>
              <a:rect l="l" t="t" r="r" b="b"/>
              <a:pathLst>
                <a:path w="64" h="53">
                  <a:moveTo>
                    <a:pt x="64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64" y="26"/>
                  </a:lnTo>
                </a:path>
              </a:pathLst>
            </a:custGeom>
            <a:blipFill rotWithShape="0">
              <a:blip r:embed="rId4"/>
              <a:tile/>
            </a:blip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8" name="CustomShape 35"/>
            <p:cNvSpPr/>
            <p:nvPr/>
          </p:nvSpPr>
          <p:spPr>
            <a:xfrm>
              <a:off x="4873680" y="6332400"/>
              <a:ext cx="1025640" cy="27000"/>
            </a:xfrm>
            <a:custGeom>
              <a:avLst/>
              <a:gdLst/>
              <a:ahLst/>
              <a:rect l="l" t="t" r="r" b="b"/>
              <a:pathLst>
                <a:path w="645" h="16">
                  <a:moveTo>
                    <a:pt x="0" y="0"/>
                  </a:moveTo>
                  <a:lnTo>
                    <a:pt x="645" y="0"/>
                  </a:lnTo>
                  <a:lnTo>
                    <a:pt x="645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blipFill rotWithShape="0">
              <a:blip r:embed="rId5"/>
              <a:tile/>
            </a:blip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89" name="Group 36"/>
          <p:cNvGrpSpPr/>
          <p:nvPr/>
        </p:nvGrpSpPr>
        <p:grpSpPr>
          <a:xfrm>
            <a:off x="3294000" y="5405400"/>
            <a:ext cx="762120" cy="87480"/>
            <a:chOff x="3294000" y="5405400"/>
            <a:chExt cx="762120" cy="87480"/>
          </a:xfrm>
        </p:grpSpPr>
        <p:sp>
          <p:nvSpPr>
            <p:cNvPr id="590" name="CustomShape 37"/>
            <p:cNvSpPr/>
            <p:nvPr/>
          </p:nvSpPr>
          <p:spPr>
            <a:xfrm>
              <a:off x="3294000" y="5405400"/>
              <a:ext cx="103320" cy="87480"/>
            </a:xfrm>
            <a:custGeom>
              <a:avLst/>
              <a:gdLst/>
              <a:ahLst/>
              <a:rect l="l" t="t" r="r" b="b"/>
              <a:pathLst>
                <a:path w="64" h="54">
                  <a:moveTo>
                    <a:pt x="0" y="27"/>
                  </a:moveTo>
                  <a:lnTo>
                    <a:pt x="64" y="0"/>
                  </a:lnTo>
                  <a:lnTo>
                    <a:pt x="64" y="54"/>
                  </a:lnTo>
                  <a:lnTo>
                    <a:pt x="0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1" name="CustomShape 38"/>
            <p:cNvSpPr/>
            <p:nvPr/>
          </p:nvSpPr>
          <p:spPr>
            <a:xfrm>
              <a:off x="3952800" y="5405400"/>
              <a:ext cx="103320" cy="87480"/>
            </a:xfrm>
            <a:custGeom>
              <a:avLst/>
              <a:gdLst/>
              <a:ahLst/>
              <a:rect l="l" t="t" r="r" b="b"/>
              <a:pathLst>
                <a:path w="64" h="54">
                  <a:moveTo>
                    <a:pt x="64" y="27"/>
                  </a:moveTo>
                  <a:lnTo>
                    <a:pt x="0" y="54"/>
                  </a:lnTo>
                  <a:lnTo>
                    <a:pt x="0" y="0"/>
                  </a:lnTo>
                  <a:lnTo>
                    <a:pt x="64" y="27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2" name="Line 39"/>
            <p:cNvSpPr/>
            <p:nvPr/>
          </p:nvSpPr>
          <p:spPr>
            <a:xfrm flipH="1">
              <a:off x="3319200" y="5448240"/>
              <a:ext cx="709560" cy="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93" name="Group 40"/>
          <p:cNvGrpSpPr/>
          <p:nvPr/>
        </p:nvGrpSpPr>
        <p:grpSpPr>
          <a:xfrm>
            <a:off x="3294000" y="5499000"/>
            <a:ext cx="762120" cy="758880"/>
            <a:chOff x="3294000" y="5499000"/>
            <a:chExt cx="762120" cy="758880"/>
          </a:xfrm>
        </p:grpSpPr>
        <p:sp>
          <p:nvSpPr>
            <p:cNvPr id="594" name="CustomShape 41"/>
            <p:cNvSpPr/>
            <p:nvPr/>
          </p:nvSpPr>
          <p:spPr>
            <a:xfrm>
              <a:off x="3294000" y="5499000"/>
              <a:ext cx="103320" cy="101880"/>
            </a:xfrm>
            <a:custGeom>
              <a:avLst/>
              <a:gdLst/>
              <a:ahLst/>
              <a:rect l="l" t="t" r="r" b="b"/>
              <a:pathLst>
                <a:path w="64" h="63">
                  <a:moveTo>
                    <a:pt x="0" y="0"/>
                  </a:moveTo>
                  <a:lnTo>
                    <a:pt x="64" y="26"/>
                  </a:lnTo>
                  <a:lnTo>
                    <a:pt x="26" y="63"/>
                  </a:lnTo>
                  <a:lnTo>
                    <a:pt x="0" y="0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5" name="CustomShape 42"/>
            <p:cNvSpPr/>
            <p:nvPr/>
          </p:nvSpPr>
          <p:spPr>
            <a:xfrm>
              <a:off x="3952800" y="6154560"/>
              <a:ext cx="103320" cy="103320"/>
            </a:xfrm>
            <a:custGeom>
              <a:avLst/>
              <a:gdLst/>
              <a:ahLst/>
              <a:rect l="l" t="t" r="r" b="b"/>
              <a:pathLst>
                <a:path w="64" h="64">
                  <a:moveTo>
                    <a:pt x="64" y="64"/>
                  </a:moveTo>
                  <a:lnTo>
                    <a:pt x="0" y="38"/>
                  </a:lnTo>
                  <a:lnTo>
                    <a:pt x="37" y="0"/>
                  </a:lnTo>
                  <a:lnTo>
                    <a:pt x="64" y="64"/>
                  </a:lnTo>
                </a:path>
              </a:pathLst>
            </a:custGeom>
            <a:solidFill>
              <a:srgbClr val="ff666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6" name="Line 43"/>
            <p:cNvSpPr/>
            <p:nvPr/>
          </p:nvSpPr>
          <p:spPr>
            <a:xfrm>
              <a:off x="3309840" y="5513400"/>
              <a:ext cx="730440" cy="727200"/>
            </a:xfrm>
            <a:prstGeom prst="line">
              <a:avLst/>
            </a:prstGeom>
            <a:ln w="12600">
              <a:solidFill>
                <a:srgbClr val="ff66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97" name="Group 44"/>
          <p:cNvGrpSpPr/>
          <p:nvPr/>
        </p:nvGrpSpPr>
        <p:grpSpPr>
          <a:xfrm>
            <a:off x="2044800" y="4781520"/>
            <a:ext cx="1571400" cy="905040"/>
            <a:chOff x="2044800" y="4781520"/>
            <a:chExt cx="1571400" cy="905040"/>
          </a:xfrm>
        </p:grpSpPr>
        <p:sp>
          <p:nvSpPr>
            <p:cNvPr id="598" name="CustomShape 45"/>
            <p:cNvSpPr/>
            <p:nvPr/>
          </p:nvSpPr>
          <p:spPr>
            <a:xfrm>
              <a:off x="2044800" y="4781520"/>
              <a:ext cx="85968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Structure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599" name="Group 46"/>
            <p:cNvGrpSpPr/>
            <p:nvPr/>
          </p:nvGrpSpPr>
          <p:grpSpPr>
            <a:xfrm>
              <a:off x="2323800" y="5033880"/>
              <a:ext cx="1165680" cy="601920"/>
              <a:chOff x="2323800" y="5033880"/>
              <a:chExt cx="1165680" cy="601920"/>
            </a:xfrm>
          </p:grpSpPr>
          <p:sp>
            <p:nvSpPr>
              <p:cNvPr id="600" name="CustomShape 47"/>
              <p:cNvSpPr/>
              <p:nvPr/>
            </p:nvSpPr>
            <p:spPr>
              <a:xfrm>
                <a:off x="2323800" y="5049720"/>
                <a:ext cx="86112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Elements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601" name="Group 48"/>
              <p:cNvGrpSpPr/>
              <p:nvPr/>
            </p:nvGrpSpPr>
            <p:grpSpPr>
              <a:xfrm>
                <a:off x="2451240" y="5294160"/>
                <a:ext cx="819000" cy="226080"/>
                <a:chOff x="2451240" y="5294160"/>
                <a:chExt cx="819000" cy="226080"/>
              </a:xfrm>
            </p:grpSpPr>
            <p:sp>
              <p:nvSpPr>
                <p:cNvPr id="602" name="CustomShape 49"/>
                <p:cNvSpPr/>
                <p:nvPr/>
              </p:nvSpPr>
              <p:spPr>
                <a:xfrm>
                  <a:off x="2451240" y="5294160"/>
                  <a:ext cx="74844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Properties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603" name="CustomShape 50"/>
                <p:cNvSpPr/>
                <p:nvPr/>
              </p:nvSpPr>
              <p:spPr>
                <a:xfrm>
                  <a:off x="2489040" y="5303880"/>
                  <a:ext cx="781200" cy="181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604" name="Group 51"/>
              <p:cNvGrpSpPr/>
              <p:nvPr/>
            </p:nvGrpSpPr>
            <p:grpSpPr>
              <a:xfrm>
                <a:off x="2362320" y="5033880"/>
                <a:ext cx="1127160" cy="601920"/>
                <a:chOff x="2362320" y="5033880"/>
                <a:chExt cx="1127160" cy="601920"/>
              </a:xfrm>
            </p:grpSpPr>
            <p:sp>
              <p:nvSpPr>
                <p:cNvPr id="605" name="CustomShape 52"/>
                <p:cNvSpPr/>
                <p:nvPr/>
              </p:nvSpPr>
              <p:spPr>
                <a:xfrm>
                  <a:off x="2362320" y="5033880"/>
                  <a:ext cx="106020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06" name="CustomShape 53"/>
                <p:cNvSpPr/>
                <p:nvPr/>
              </p:nvSpPr>
              <p:spPr>
                <a:xfrm>
                  <a:off x="2406600" y="5078520"/>
                  <a:ext cx="1074960" cy="547560"/>
                </a:xfrm>
                <a:custGeom>
                  <a:avLst/>
                  <a:gdLst/>
                  <a:ahLst/>
                  <a:rect l="l" t="t" r="r" b="b"/>
                  <a:pathLst>
                    <a:path w="676" h="344">
                      <a:moveTo>
                        <a:pt x="644" y="0"/>
                      </a:moveTo>
                      <a:lnTo>
                        <a:pt x="676" y="0"/>
                      </a:lnTo>
                      <a:lnTo>
                        <a:pt x="676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07" name="CustomShape 54"/>
                <p:cNvSpPr/>
                <p:nvPr/>
              </p:nvSpPr>
              <p:spPr>
                <a:xfrm>
                  <a:off x="2414520" y="5086440"/>
                  <a:ext cx="1074960" cy="549360"/>
                </a:xfrm>
                <a:custGeom>
                  <a:avLst/>
                  <a:gdLst/>
                  <a:ahLst/>
                  <a:rect l="l" t="t" r="r" b="b"/>
                  <a:pathLst>
                    <a:path w="676" h="345">
                      <a:moveTo>
                        <a:pt x="644" y="0"/>
                      </a:moveTo>
                      <a:lnTo>
                        <a:pt x="676" y="0"/>
                      </a:lnTo>
                      <a:lnTo>
                        <a:pt x="676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608" name="CustomShape 55"/>
            <p:cNvSpPr/>
            <p:nvPr/>
          </p:nvSpPr>
          <p:spPr>
            <a:xfrm>
              <a:off x="2092320" y="4815000"/>
              <a:ext cx="152388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609" name="Group 56"/>
          <p:cNvGrpSpPr/>
          <p:nvPr/>
        </p:nvGrpSpPr>
        <p:grpSpPr>
          <a:xfrm>
            <a:off x="5398920" y="4746600"/>
            <a:ext cx="1852920" cy="906480"/>
            <a:chOff x="5398920" y="4746600"/>
            <a:chExt cx="1852920" cy="906480"/>
          </a:xfrm>
        </p:grpSpPr>
        <p:sp>
          <p:nvSpPr>
            <p:cNvPr id="610" name="CustomShape 57"/>
            <p:cNvSpPr/>
            <p:nvPr/>
          </p:nvSpPr>
          <p:spPr>
            <a:xfrm>
              <a:off x="5398920" y="4746600"/>
              <a:ext cx="129240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611" name="Group 58"/>
            <p:cNvGrpSpPr/>
            <p:nvPr/>
          </p:nvGrpSpPr>
          <p:grpSpPr>
            <a:xfrm>
              <a:off x="5738760" y="5000760"/>
              <a:ext cx="1360440" cy="600120"/>
              <a:chOff x="5738760" y="5000760"/>
              <a:chExt cx="1360440" cy="600120"/>
            </a:xfrm>
          </p:grpSpPr>
          <p:sp>
            <p:nvSpPr>
              <p:cNvPr id="612" name="CustomShape 59"/>
              <p:cNvSpPr/>
              <p:nvPr/>
            </p:nvSpPr>
            <p:spPr>
              <a:xfrm>
                <a:off x="5738760" y="5016600"/>
                <a:ext cx="11127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613" name="Group 60"/>
              <p:cNvGrpSpPr/>
              <p:nvPr/>
            </p:nvGrpSpPr>
            <p:grpSpPr>
              <a:xfrm>
                <a:off x="5879160" y="5261040"/>
                <a:ext cx="1074600" cy="226080"/>
                <a:chOff x="5879160" y="5261040"/>
                <a:chExt cx="1074600" cy="226080"/>
              </a:xfrm>
            </p:grpSpPr>
            <p:sp>
              <p:nvSpPr>
                <p:cNvPr id="614" name="CustomShape 61"/>
                <p:cNvSpPr/>
                <p:nvPr/>
              </p:nvSpPr>
              <p:spPr>
                <a:xfrm>
                  <a:off x="5879160" y="5261040"/>
                  <a:ext cx="107460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615" name="CustomShape 62"/>
                <p:cNvSpPr/>
                <p:nvPr/>
              </p:nvSpPr>
              <p:spPr>
                <a:xfrm>
                  <a:off x="5911920" y="5268960"/>
                  <a:ext cx="1027080" cy="181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616" name="Group 63"/>
              <p:cNvGrpSpPr/>
              <p:nvPr/>
            </p:nvGrpSpPr>
            <p:grpSpPr>
              <a:xfrm>
                <a:off x="5759280" y="5000760"/>
                <a:ext cx="1339920" cy="600120"/>
                <a:chOff x="5759280" y="5000760"/>
                <a:chExt cx="1339920" cy="600120"/>
              </a:xfrm>
            </p:grpSpPr>
            <p:sp>
              <p:nvSpPr>
                <p:cNvPr id="617" name="CustomShape 64"/>
                <p:cNvSpPr/>
                <p:nvPr/>
              </p:nvSpPr>
              <p:spPr>
                <a:xfrm>
                  <a:off x="5759280" y="5000760"/>
                  <a:ext cx="1263960" cy="5331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18" name="CustomShape 65"/>
                <p:cNvSpPr/>
                <p:nvPr/>
              </p:nvSpPr>
              <p:spPr>
                <a:xfrm>
                  <a:off x="5811840" y="5043600"/>
                  <a:ext cx="1278000" cy="549000"/>
                </a:xfrm>
                <a:custGeom>
                  <a:avLst/>
                  <a:gdLst/>
                  <a:ahLst/>
                  <a:rect l="l" t="t" r="r" b="b"/>
                  <a:pathLst>
                    <a:path w="804" h="345">
                      <a:moveTo>
                        <a:pt x="767" y="0"/>
                      </a:moveTo>
                      <a:lnTo>
                        <a:pt x="804" y="0"/>
                      </a:lnTo>
                      <a:lnTo>
                        <a:pt x="804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19" name="CustomShape 66"/>
                <p:cNvSpPr/>
                <p:nvPr/>
              </p:nvSpPr>
              <p:spPr>
                <a:xfrm>
                  <a:off x="5821200" y="5052960"/>
                  <a:ext cx="1278000" cy="547920"/>
                </a:xfrm>
                <a:custGeom>
                  <a:avLst/>
                  <a:gdLst/>
                  <a:ahLst/>
                  <a:rect l="l" t="t" r="r" b="b"/>
                  <a:pathLst>
                    <a:path w="804" h="344">
                      <a:moveTo>
                        <a:pt x="766" y="0"/>
                      </a:moveTo>
                      <a:lnTo>
                        <a:pt x="804" y="0"/>
                      </a:lnTo>
                      <a:lnTo>
                        <a:pt x="804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620" name="CustomShape 67"/>
            <p:cNvSpPr/>
            <p:nvPr/>
          </p:nvSpPr>
          <p:spPr>
            <a:xfrm>
              <a:off x="5438880" y="4781520"/>
              <a:ext cx="181296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621" name="Group 68"/>
          <p:cNvGrpSpPr/>
          <p:nvPr/>
        </p:nvGrpSpPr>
        <p:grpSpPr>
          <a:xfrm>
            <a:off x="5398920" y="5724360"/>
            <a:ext cx="1852920" cy="905040"/>
            <a:chOff x="5398920" y="5724360"/>
            <a:chExt cx="1852920" cy="905040"/>
          </a:xfrm>
        </p:grpSpPr>
        <p:sp>
          <p:nvSpPr>
            <p:cNvPr id="622" name="CustomShape 69"/>
            <p:cNvSpPr/>
            <p:nvPr/>
          </p:nvSpPr>
          <p:spPr>
            <a:xfrm>
              <a:off x="5398920" y="5724360"/>
              <a:ext cx="1292400" cy="27144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pc="-1" strike="noStrike">
                  <a:solidFill>
                    <a:srgbClr val="ffffff"/>
                  </a:solidFill>
                  <a:latin typeface="Arial"/>
                </a:rPr>
                <a:t>Representation</a:t>
              </a:r>
              <a:endParaRPr b="0" lang="en-CA" sz="1200" spc="-1" strike="noStrike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623" name="Group 70"/>
            <p:cNvGrpSpPr/>
            <p:nvPr/>
          </p:nvGrpSpPr>
          <p:grpSpPr>
            <a:xfrm>
              <a:off x="5738760" y="5977080"/>
              <a:ext cx="1360440" cy="601560"/>
              <a:chOff x="5738760" y="5977080"/>
              <a:chExt cx="1360440" cy="601560"/>
            </a:xfrm>
          </p:grpSpPr>
          <p:sp>
            <p:nvSpPr>
              <p:cNvPr id="624" name="CustomShape 71"/>
              <p:cNvSpPr/>
              <p:nvPr/>
            </p:nvSpPr>
            <p:spPr>
              <a:xfrm>
                <a:off x="5738760" y="5992920"/>
                <a:ext cx="11127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ffff"/>
                    </a:solidFill>
                    <a:latin typeface="Arial"/>
                  </a:rPr>
                  <a:t>Components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625" name="Group 72"/>
              <p:cNvGrpSpPr/>
              <p:nvPr/>
            </p:nvGrpSpPr>
            <p:grpSpPr>
              <a:xfrm>
                <a:off x="5879160" y="6237360"/>
                <a:ext cx="1074600" cy="226080"/>
                <a:chOff x="5879160" y="6237360"/>
                <a:chExt cx="1074600" cy="226080"/>
              </a:xfrm>
            </p:grpSpPr>
            <p:sp>
              <p:nvSpPr>
                <p:cNvPr id="626" name="CustomShape 73"/>
                <p:cNvSpPr/>
                <p:nvPr/>
              </p:nvSpPr>
              <p:spPr>
                <a:xfrm>
                  <a:off x="5879160" y="6237360"/>
                  <a:ext cx="1074600" cy="2260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360" rIns="90360" tIns="44280" bIns="44280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pc="-1" strike="noStrike">
                      <a:solidFill>
                        <a:srgbClr val="ffffff"/>
                      </a:solidFill>
                      <a:latin typeface="Arial"/>
                    </a:rPr>
                    <a:t>Visual attributes</a:t>
                  </a:r>
                  <a:endParaRPr b="0" lang="en-CA" sz="900" spc="-1" strike="noStrike">
                    <a:solidFill>
                      <a:srgbClr val="000000"/>
                    </a:solidFill>
                    <a:latin typeface="Times New Roman"/>
                  </a:endParaRPr>
                </a:p>
              </p:txBody>
            </p:sp>
            <p:sp>
              <p:nvSpPr>
                <p:cNvPr id="627" name="CustomShape 74"/>
                <p:cNvSpPr/>
                <p:nvPr/>
              </p:nvSpPr>
              <p:spPr>
                <a:xfrm>
                  <a:off x="5911920" y="6246720"/>
                  <a:ext cx="1027080" cy="1810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grpSp>
            <p:nvGrpSpPr>
              <p:cNvPr id="628" name="Group 75"/>
              <p:cNvGrpSpPr/>
              <p:nvPr/>
            </p:nvGrpSpPr>
            <p:grpSpPr>
              <a:xfrm>
                <a:off x="5759280" y="5977080"/>
                <a:ext cx="1339920" cy="601560"/>
                <a:chOff x="5759280" y="5977080"/>
                <a:chExt cx="1339920" cy="601560"/>
              </a:xfrm>
            </p:grpSpPr>
            <p:sp>
              <p:nvSpPr>
                <p:cNvPr id="629" name="CustomShape 76"/>
                <p:cNvSpPr/>
                <p:nvPr/>
              </p:nvSpPr>
              <p:spPr>
                <a:xfrm>
                  <a:off x="5759280" y="5977080"/>
                  <a:ext cx="1263960" cy="53496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30" name="CustomShape 77"/>
                <p:cNvSpPr/>
                <p:nvPr/>
              </p:nvSpPr>
              <p:spPr>
                <a:xfrm>
                  <a:off x="5811840" y="6021360"/>
                  <a:ext cx="1278000" cy="547560"/>
                </a:xfrm>
                <a:custGeom>
                  <a:avLst/>
                  <a:gdLst/>
                  <a:ahLst/>
                  <a:rect l="l" t="t" r="r" b="b"/>
                  <a:pathLst>
                    <a:path w="804" h="344">
                      <a:moveTo>
                        <a:pt x="767" y="0"/>
                      </a:moveTo>
                      <a:lnTo>
                        <a:pt x="804" y="0"/>
                      </a:lnTo>
                      <a:lnTo>
                        <a:pt x="804" y="344"/>
                      </a:lnTo>
                      <a:lnTo>
                        <a:pt x="0" y="344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31" name="CustomShape 78"/>
                <p:cNvSpPr/>
                <p:nvPr/>
              </p:nvSpPr>
              <p:spPr>
                <a:xfrm>
                  <a:off x="5821200" y="6029280"/>
                  <a:ext cx="1278000" cy="549360"/>
                </a:xfrm>
                <a:custGeom>
                  <a:avLst/>
                  <a:gdLst/>
                  <a:ahLst/>
                  <a:rect l="l" t="t" r="r" b="b"/>
                  <a:pathLst>
                    <a:path w="804" h="345">
                      <a:moveTo>
                        <a:pt x="766" y="0"/>
                      </a:moveTo>
                      <a:lnTo>
                        <a:pt x="804" y="0"/>
                      </a:lnTo>
                      <a:lnTo>
                        <a:pt x="804" y="345"/>
                      </a:lnTo>
                      <a:lnTo>
                        <a:pt x="0" y="345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632" name="CustomShape 79"/>
            <p:cNvSpPr/>
            <p:nvPr/>
          </p:nvSpPr>
          <p:spPr>
            <a:xfrm>
              <a:off x="5438880" y="5757840"/>
              <a:ext cx="1812960" cy="87156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633" name="Group 80"/>
          <p:cNvGrpSpPr/>
          <p:nvPr/>
        </p:nvGrpSpPr>
        <p:grpSpPr>
          <a:xfrm>
            <a:off x="3959280" y="5951520"/>
            <a:ext cx="1069920" cy="685800"/>
            <a:chOff x="3959280" y="5951520"/>
            <a:chExt cx="1069920" cy="685800"/>
          </a:xfrm>
        </p:grpSpPr>
        <p:sp>
          <p:nvSpPr>
            <p:cNvPr id="634" name="CustomShape 81"/>
            <p:cNvSpPr/>
            <p:nvPr/>
          </p:nvSpPr>
          <p:spPr>
            <a:xfrm>
              <a:off x="3959280" y="5951520"/>
              <a:ext cx="1069920" cy="685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35" name="Group 82"/>
            <p:cNvGrpSpPr/>
            <p:nvPr/>
          </p:nvGrpSpPr>
          <p:grpSpPr>
            <a:xfrm>
              <a:off x="3970080" y="6060960"/>
              <a:ext cx="912960" cy="482760"/>
              <a:chOff x="3970080" y="6060960"/>
              <a:chExt cx="912960" cy="482760"/>
            </a:xfrm>
          </p:grpSpPr>
          <p:sp>
            <p:nvSpPr>
              <p:cNvPr id="636" name="CustomShape 83"/>
              <p:cNvSpPr/>
              <p:nvPr/>
            </p:nvSpPr>
            <p:spPr>
              <a:xfrm>
                <a:off x="3970080" y="6060960"/>
                <a:ext cx="91296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Accessor 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637" name="CustomShape 84"/>
              <p:cNvSpPr/>
              <p:nvPr/>
            </p:nvSpPr>
            <p:spPr>
              <a:xfrm>
                <a:off x="3972600" y="6237360"/>
                <a:ext cx="716400" cy="27144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360" rIns="90360" tIns="44280" bIns="44280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pc="-1" strike="noStrike">
                    <a:solidFill>
                      <a:srgbClr val="ff6633"/>
                    </a:solidFill>
                    <a:latin typeface="Arial"/>
                  </a:rPr>
                  <a:t>objects</a:t>
                </a:r>
                <a:endParaRPr b="0" lang="en-CA" sz="1200" spc="-1" strike="noStrike">
                  <a:solidFill>
                    <a:srgbClr val="000000"/>
                  </a:solidFill>
                  <a:latin typeface="Times New Roman"/>
                </a:endParaRPr>
              </a:p>
            </p:txBody>
          </p:sp>
          <p:grpSp>
            <p:nvGrpSpPr>
              <p:cNvPr id="638" name="Group 85"/>
              <p:cNvGrpSpPr/>
              <p:nvPr/>
            </p:nvGrpSpPr>
            <p:grpSpPr>
              <a:xfrm>
                <a:off x="4060800" y="6111720"/>
                <a:ext cx="798480" cy="432000"/>
                <a:chOff x="4060800" y="6111720"/>
                <a:chExt cx="798480" cy="432000"/>
              </a:xfrm>
            </p:grpSpPr>
            <p:sp>
              <p:nvSpPr>
                <p:cNvPr id="639" name="CustomShape 86"/>
                <p:cNvSpPr/>
                <p:nvPr/>
              </p:nvSpPr>
              <p:spPr>
                <a:xfrm>
                  <a:off x="4060800" y="6111720"/>
                  <a:ext cx="747720" cy="382680"/>
                </a:xfrm>
                <a:prstGeom prst="rect">
                  <a:avLst/>
                </a:prstGeom>
                <a:noFill/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40" name="CustomShape 87"/>
                <p:cNvSpPr/>
                <p:nvPr/>
              </p:nvSpPr>
              <p:spPr>
                <a:xfrm>
                  <a:off x="4087800" y="6138720"/>
                  <a:ext cx="762120" cy="397080"/>
                </a:xfrm>
                <a:custGeom>
                  <a:avLst/>
                  <a:gdLst/>
                  <a:ahLst/>
                  <a:rect l="l" t="t" r="r" b="b"/>
                  <a:pathLst>
                    <a:path w="479" h="249">
                      <a:moveTo>
                        <a:pt x="453" y="0"/>
                      </a:moveTo>
                      <a:lnTo>
                        <a:pt x="479" y="0"/>
                      </a:lnTo>
                      <a:lnTo>
                        <a:pt x="479" y="249"/>
                      </a:lnTo>
                      <a:lnTo>
                        <a:pt x="0" y="249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641" name="CustomShape 88"/>
                <p:cNvSpPr/>
                <p:nvPr/>
              </p:nvSpPr>
              <p:spPr>
                <a:xfrm>
                  <a:off x="4097160" y="6146640"/>
                  <a:ext cx="762120" cy="397080"/>
                </a:xfrm>
                <a:custGeom>
                  <a:avLst/>
                  <a:gdLst/>
                  <a:ahLst/>
                  <a:rect l="l" t="t" r="r" b="b"/>
                  <a:pathLst>
                    <a:path w="479" h="249">
                      <a:moveTo>
                        <a:pt x="452" y="0"/>
                      </a:moveTo>
                      <a:lnTo>
                        <a:pt x="479" y="0"/>
                      </a:lnTo>
                      <a:lnTo>
                        <a:pt x="479" y="249"/>
                      </a:lnTo>
                      <a:lnTo>
                        <a:pt x="0" y="249"/>
                      </a:lnTo>
                      <a:lnTo>
                        <a:pt x="0" y="223"/>
                      </a:lnTo>
                    </a:path>
                  </a:pathLst>
                </a:custGeom>
                <a:noFill/>
                <a:ln cap="rnd"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3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4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Data structures, tasks and representations come in many colours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Each context specifies a way to bridge the gap between the model , a representation, and user requirements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The context determines the best possible match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5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6" name="CustomShape 5"/>
          <p:cNvSpPr/>
          <p:nvPr/>
        </p:nvSpPr>
        <p:spPr>
          <a:xfrm>
            <a:off x="877680" y="1238400"/>
            <a:ext cx="23990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Why Contexts?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8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9" name="CustomShape 3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0" name="CustomShape 4"/>
          <p:cNvSpPr/>
          <p:nvPr/>
        </p:nvSpPr>
        <p:spPr>
          <a:xfrm>
            <a:off x="875160" y="1238400"/>
            <a:ext cx="15897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Our Goal: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1" name="Line 5"/>
          <p:cNvSpPr/>
          <p:nvPr/>
        </p:nvSpPr>
        <p:spPr>
          <a:xfrm flipH="1">
            <a:off x="3086280" y="4025880"/>
            <a:ext cx="977760" cy="95256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2" name="Line 6"/>
          <p:cNvSpPr/>
          <p:nvPr/>
        </p:nvSpPr>
        <p:spPr>
          <a:xfrm>
            <a:off x="5283360" y="4025880"/>
            <a:ext cx="927000" cy="92700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3" name="CustomShape 7"/>
          <p:cNvSpPr/>
          <p:nvPr/>
        </p:nvSpPr>
        <p:spPr>
          <a:xfrm>
            <a:off x="4075920" y="1812960"/>
            <a:ext cx="99216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Task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4" name="CustomShape 8"/>
          <p:cNvSpPr/>
          <p:nvPr/>
        </p:nvSpPr>
        <p:spPr>
          <a:xfrm>
            <a:off x="1954800" y="5057640"/>
            <a:ext cx="235476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5" name="CustomShape 9"/>
          <p:cNvSpPr/>
          <p:nvPr/>
        </p:nvSpPr>
        <p:spPr>
          <a:xfrm>
            <a:off x="4915440" y="5070600"/>
            <a:ext cx="262908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6" name="CustomShape 10"/>
          <p:cNvSpPr/>
          <p:nvPr/>
        </p:nvSpPr>
        <p:spPr>
          <a:xfrm>
            <a:off x="3861000" y="3463920"/>
            <a:ext cx="150444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7" name="Line 11"/>
          <p:cNvSpPr/>
          <p:nvPr/>
        </p:nvSpPr>
        <p:spPr>
          <a:xfrm>
            <a:off x="4572000" y="2438280"/>
            <a:ext cx="0" cy="93996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0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data IS how you look at it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We analyze or abstract models into structures by querying features of the data 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1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2" name="CustomShape 5"/>
          <p:cNvSpPr/>
          <p:nvPr/>
        </p:nvSpPr>
        <p:spPr>
          <a:xfrm>
            <a:off x="876960" y="1238400"/>
            <a:ext cx="42307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Contexts and structure (1/4)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5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data IS how you look at it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We analyze or abstract models into structures by querying features of the data 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Feature extraction is an active process, creates data, and ultimately the structure itself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6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7" name="CustomShape 5"/>
          <p:cNvSpPr/>
          <p:nvPr/>
        </p:nvSpPr>
        <p:spPr>
          <a:xfrm>
            <a:off x="876960" y="1238400"/>
            <a:ext cx="42307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Contexts and structure (2/4)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3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Problem definition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CustomShape 4"/>
          <p:cNvSpPr/>
          <p:nvPr/>
        </p:nvSpPr>
        <p:spPr>
          <a:xfrm>
            <a:off x="869760" y="1238400"/>
            <a:ext cx="77695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Components of a Traditional Visualization Approach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Line 5"/>
          <p:cNvSpPr/>
          <p:nvPr/>
        </p:nvSpPr>
        <p:spPr>
          <a:xfrm flipH="1">
            <a:off x="2527200" y="2629080"/>
            <a:ext cx="2006640" cy="198108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Line 6"/>
          <p:cNvSpPr/>
          <p:nvPr/>
        </p:nvSpPr>
        <p:spPr>
          <a:xfrm>
            <a:off x="4749840" y="2629080"/>
            <a:ext cx="1955880" cy="195552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7"/>
          <p:cNvSpPr/>
          <p:nvPr/>
        </p:nvSpPr>
        <p:spPr>
          <a:xfrm>
            <a:off x="1539000" y="4695840"/>
            <a:ext cx="191592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Command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1" name="CustomShape 8"/>
          <p:cNvSpPr/>
          <p:nvPr/>
        </p:nvSpPr>
        <p:spPr>
          <a:xfrm>
            <a:off x="3466080" y="1998720"/>
            <a:ext cx="235476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" name="CustomShape 9"/>
          <p:cNvSpPr/>
          <p:nvPr/>
        </p:nvSpPr>
        <p:spPr>
          <a:xfrm>
            <a:off x="5410800" y="4695840"/>
            <a:ext cx="262908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0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data IS how you look at it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We analyze or abstract models into structures by querying features of the data 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Feature extraction is an active process, creates data, and ultimately the structure itself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Each contextual system of feature extraction defines a different structure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1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2" name="CustomShape 5"/>
          <p:cNvSpPr/>
          <p:nvPr/>
        </p:nvSpPr>
        <p:spPr>
          <a:xfrm>
            <a:off x="876960" y="1238400"/>
            <a:ext cx="42307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Contexts and structure (3/4)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5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The data IS how you look at it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We analyze or abstract models into structures by querying features of the data 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Feature extraction is an active process, creates data, and ultimately the structure itself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Each contextual system of feature extraction defines a different structure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Structural analysis tools should look at the model through many such contextual systems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6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7" name="CustomShape 5"/>
          <p:cNvSpPr/>
          <p:nvPr/>
        </p:nvSpPr>
        <p:spPr>
          <a:xfrm>
            <a:off x="876960" y="1238400"/>
            <a:ext cx="42307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Contexts and structure (4/4)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0" name="CustomShape 3"/>
          <p:cNvSpPr/>
          <p:nvPr/>
        </p:nvSpPr>
        <p:spPr>
          <a:xfrm>
            <a:off x="1130400" y="1739880"/>
            <a:ext cx="7785000" cy="400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Representation of graphs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Representation of large hierarchical spaces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0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Visualization application for software engineering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1" name="CustomShape 4"/>
          <p:cNvSpPr/>
          <p:nvPr/>
        </p:nvSpPr>
        <p:spPr>
          <a:xfrm>
            <a:off x="874440" y="1238400"/>
            <a:ext cx="45172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Future work and development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2" name="CustomShape 5"/>
          <p:cNvSpPr/>
          <p:nvPr/>
        </p:nvSpPr>
        <p:spPr>
          <a:xfrm>
            <a:off x="914400" y="304920"/>
            <a:ext cx="730260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Inside Giza: Context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3" name="CustomShape 6"/>
          <p:cNvSpPr/>
          <p:nvPr/>
        </p:nvSpPr>
        <p:spPr>
          <a:xfrm>
            <a:off x="1130400" y="4114800"/>
            <a:ext cx="7785000" cy="168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5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6" name="CustomShape 3"/>
          <p:cNvSpPr/>
          <p:nvPr/>
        </p:nvSpPr>
        <p:spPr>
          <a:xfrm>
            <a:off x="914400" y="336600"/>
            <a:ext cx="7302600" cy="22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Outline of presentation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7" name="CustomShape 4"/>
          <p:cNvSpPr/>
          <p:nvPr/>
        </p:nvSpPr>
        <p:spPr>
          <a:xfrm>
            <a:off x="1333440" y="1219320"/>
            <a:ext cx="7581960" cy="487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Problem definition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CHEOPS approach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Giza Framework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Inside Giza:</a:t>
            </a: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 </a:t>
            </a: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Context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Arial"/>
              </a:rPr>
              <a:t>How to reach us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8" name="CustomShape 5"/>
          <p:cNvSpPr/>
          <p:nvPr/>
        </p:nvSpPr>
        <p:spPr>
          <a:xfrm>
            <a:off x="793800" y="424800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cccc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89" name="CustomShape 6"/>
          <p:cNvSpPr/>
          <p:nvPr/>
        </p:nvSpPr>
        <p:spPr>
          <a:xfrm>
            <a:off x="793800" y="354960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90" name="CustomShape 7"/>
          <p:cNvSpPr/>
          <p:nvPr/>
        </p:nvSpPr>
        <p:spPr>
          <a:xfrm>
            <a:off x="793800" y="140328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91" name="CustomShape 8"/>
          <p:cNvSpPr/>
          <p:nvPr/>
        </p:nvSpPr>
        <p:spPr>
          <a:xfrm>
            <a:off x="793800" y="210168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92" name="CustomShape 9"/>
          <p:cNvSpPr/>
          <p:nvPr/>
        </p:nvSpPr>
        <p:spPr>
          <a:xfrm>
            <a:off x="793800" y="282564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5" name="CustomShape 3"/>
          <p:cNvSpPr/>
          <p:nvPr/>
        </p:nvSpPr>
        <p:spPr>
          <a:xfrm>
            <a:off x="1130400" y="1714680"/>
            <a:ext cx="7772400" cy="63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Luc Beaudoin </a:t>
            </a:r>
            <a:r>
              <a:rPr b="0" i="1" lang="en-US" sz="2800" spc="-1" strike="noStrike">
                <a:solidFill>
                  <a:srgbClr val="ccccff"/>
                </a:solidFill>
                <a:latin typeface="Arial"/>
              </a:rPr>
              <a:t>(lubeaudo@crim.ca)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6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How to reach us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7" name="CustomShape 5"/>
          <p:cNvSpPr/>
          <p:nvPr/>
        </p:nvSpPr>
        <p:spPr>
          <a:xfrm>
            <a:off x="877680" y="1238400"/>
            <a:ext cx="27705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Cheops Innovator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8" name="CustomShape 6"/>
          <p:cNvSpPr/>
          <p:nvPr/>
        </p:nvSpPr>
        <p:spPr>
          <a:xfrm>
            <a:off x="1143000" y="2984400"/>
            <a:ext cx="7772400" cy="189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Luc Beaudoin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Marc-Antoine Parent </a:t>
            </a:r>
            <a:r>
              <a:rPr b="0" i="1" lang="en-US" sz="2800" spc="-1" strike="noStrike">
                <a:solidFill>
                  <a:srgbClr val="ccccff"/>
                </a:solidFill>
                <a:latin typeface="Arial"/>
              </a:rPr>
              <a:t>(maparent@crim.ca)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Louis C. Vroomen </a:t>
            </a:r>
            <a:r>
              <a:rPr b="0" i="1" lang="en-US" sz="2800" spc="-1" strike="noStrike">
                <a:solidFill>
                  <a:srgbClr val="ccccff"/>
                </a:solidFill>
                <a:latin typeface="Arial"/>
              </a:rPr>
              <a:t>(vroomen@crim.ca)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9" name="CustomShape 7"/>
          <p:cNvSpPr/>
          <p:nvPr/>
        </p:nvSpPr>
        <p:spPr>
          <a:xfrm>
            <a:off x="886320" y="2508120"/>
            <a:ext cx="436644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Cheops/Giza Implementation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0" name="CustomShape 8"/>
          <p:cNvSpPr/>
          <p:nvPr/>
        </p:nvSpPr>
        <p:spPr>
          <a:xfrm>
            <a:off x="1219320" y="5499000"/>
            <a:ext cx="7772400" cy="635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France deVerteuil </a:t>
            </a:r>
            <a:r>
              <a:rPr b="0" i="1" lang="en-US" sz="2800" spc="-1" strike="noStrike">
                <a:solidFill>
                  <a:srgbClr val="ccccff"/>
                </a:solidFill>
                <a:latin typeface="Arial"/>
              </a:rPr>
              <a:t>(fdev@crim.ca)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1" name="CustomShape 9"/>
          <p:cNvSpPr/>
          <p:nvPr/>
        </p:nvSpPr>
        <p:spPr>
          <a:xfrm>
            <a:off x="962280" y="5021280"/>
            <a:ext cx="38757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Director of the HCI Group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3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4" name="CustomShape 3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URLs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5" name="CustomShape 4"/>
          <p:cNvSpPr/>
          <p:nvPr/>
        </p:nvSpPr>
        <p:spPr>
          <a:xfrm>
            <a:off x="1130400" y="1714680"/>
            <a:ext cx="7772400" cy="63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ff"/>
                </a:solidFill>
                <a:latin typeface="Arial"/>
              </a:rPr>
              <a:t>www.crim.ca/ipsi </a:t>
            </a:r>
            <a:r>
              <a:rPr b="0" i="1" lang="en-US" sz="2000" spc="-1" strike="noStrike">
                <a:solidFill>
                  <a:srgbClr val="ccccff"/>
                </a:solidFill>
                <a:latin typeface="Arial"/>
              </a:rPr>
              <a:t>(Français)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ff"/>
                </a:solidFill>
                <a:latin typeface="Arial"/>
              </a:rPr>
              <a:t>www.crim.ca/hci</a:t>
            </a: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i="1" lang="en-US" sz="2000" spc="-1" strike="noStrike">
                <a:solidFill>
                  <a:srgbClr val="ccccff"/>
                </a:solidFill>
                <a:latin typeface="Arial"/>
              </a:rPr>
              <a:t>(English)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6" name="CustomShape 5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7" name="CustomShape 6"/>
          <p:cNvSpPr/>
          <p:nvPr/>
        </p:nvSpPr>
        <p:spPr>
          <a:xfrm>
            <a:off x="876960" y="1238400"/>
            <a:ext cx="17053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HCI Group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8" name="CustomShape 7"/>
          <p:cNvSpPr/>
          <p:nvPr/>
        </p:nvSpPr>
        <p:spPr>
          <a:xfrm>
            <a:off x="1117440" y="3276720"/>
            <a:ext cx="7772400" cy="635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ff"/>
                </a:solidFill>
                <a:latin typeface="Arial"/>
              </a:rPr>
              <a:t>www.crim.ca/ipsi/cheops/index1.html </a:t>
            </a:r>
            <a:r>
              <a:rPr b="0" i="1" lang="en-US" sz="2000" spc="-1" strike="noStrike">
                <a:solidFill>
                  <a:srgbClr val="ccccff"/>
                </a:solidFill>
                <a:latin typeface="Arial"/>
              </a:rPr>
              <a:t>(Français)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ff"/>
                </a:solidFill>
                <a:latin typeface="Arial"/>
              </a:rPr>
              <a:t>www.crim.ca/hci/cheops/index1.html</a:t>
            </a: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i="1" lang="en-US" sz="2000" spc="-1" strike="noStrike">
                <a:solidFill>
                  <a:srgbClr val="ccccff"/>
                </a:solidFill>
                <a:latin typeface="Arial"/>
              </a:rPr>
              <a:t>(English)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9" name="CustomShape 8"/>
          <p:cNvSpPr/>
          <p:nvPr/>
        </p:nvSpPr>
        <p:spPr>
          <a:xfrm>
            <a:off x="863280" y="2800440"/>
            <a:ext cx="28897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Main Cheops Page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0" name="CustomShape 9"/>
          <p:cNvSpPr/>
          <p:nvPr/>
        </p:nvSpPr>
        <p:spPr>
          <a:xfrm>
            <a:off x="1117440" y="4800600"/>
            <a:ext cx="7772400" cy="635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pc="-1" strike="noStrike">
                <a:solidFill>
                  <a:srgbClr val="ffffff"/>
                </a:solidFill>
                <a:latin typeface="Arial"/>
              </a:rPr>
              <a:t>www.crim.ca/~vroomen/workshop/ </a:t>
            </a:r>
            <a:r>
              <a:rPr b="0" i="1" lang="en-US" sz="2000" spc="-1" strike="noStrike">
                <a:solidFill>
                  <a:srgbClr val="ccccff"/>
                </a:solidFill>
                <a:latin typeface="Arial"/>
              </a:rPr>
              <a:t>(English)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1" name="CustomShape 10"/>
          <p:cNvSpPr/>
          <p:nvPr/>
        </p:nvSpPr>
        <p:spPr>
          <a:xfrm>
            <a:off x="860760" y="4322880"/>
            <a:ext cx="80938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Graphical User Interfaces for Hierarchies: A Workshop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Set of cooperating classes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reusable designs for a specific class of software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customize to a particular application by creating application-specific subclasses of classes from the framework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set of classes to facilitate the creation of a flexible visualization application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Problem definition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CustomShape 5"/>
          <p:cNvSpPr/>
          <p:nvPr/>
        </p:nvSpPr>
        <p:spPr>
          <a:xfrm>
            <a:off x="878040" y="1238400"/>
            <a:ext cx="18075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Framework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3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Problem definition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873000" y="1238400"/>
            <a:ext cx="633096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Components of a Visualization Framework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Line 5"/>
          <p:cNvSpPr/>
          <p:nvPr/>
        </p:nvSpPr>
        <p:spPr>
          <a:xfrm flipH="1">
            <a:off x="2527200" y="2629080"/>
            <a:ext cx="2006640" cy="198108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Line 6"/>
          <p:cNvSpPr/>
          <p:nvPr/>
        </p:nvSpPr>
        <p:spPr>
          <a:xfrm>
            <a:off x="4749840" y="2629080"/>
            <a:ext cx="1955880" cy="195552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7"/>
          <p:cNvSpPr/>
          <p:nvPr/>
        </p:nvSpPr>
        <p:spPr>
          <a:xfrm>
            <a:off x="4126680" y="1992240"/>
            <a:ext cx="99216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Task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5" name="CustomShape 8"/>
          <p:cNvSpPr/>
          <p:nvPr/>
        </p:nvSpPr>
        <p:spPr>
          <a:xfrm>
            <a:off x="1334160" y="4714920"/>
            <a:ext cx="235476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Visualization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6" name="CustomShape 9"/>
          <p:cNvSpPr/>
          <p:nvPr/>
        </p:nvSpPr>
        <p:spPr>
          <a:xfrm>
            <a:off x="5410800" y="4714920"/>
            <a:ext cx="2629080" cy="51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Data modeling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7" name="Line 10"/>
          <p:cNvSpPr/>
          <p:nvPr/>
        </p:nvSpPr>
        <p:spPr>
          <a:xfrm>
            <a:off x="3784680" y="4978440"/>
            <a:ext cx="1562040" cy="0"/>
          </a:xfrm>
          <a:prstGeom prst="line">
            <a:avLst/>
          </a:prstGeom>
          <a:ln w="255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0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Navigation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provide flexible means to access elements and the relations between them.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user can perform two types of actions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3" marL="1603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structural analysis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  <a:p>
            <a:pPr lvl="3" marL="1603080" indent="-22860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Arial"/>
              </a:rPr>
              <a:t>investigation</a:t>
            </a: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Problem definition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" name="CustomShape 5"/>
          <p:cNvSpPr/>
          <p:nvPr/>
        </p:nvSpPr>
        <p:spPr>
          <a:xfrm>
            <a:off x="876960" y="1238400"/>
            <a:ext cx="157140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Main task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CustomShape 3"/>
          <p:cNvSpPr/>
          <p:nvPr/>
        </p:nvSpPr>
        <p:spPr>
          <a:xfrm>
            <a:off x="1130400" y="1714680"/>
            <a:ext cx="7772400" cy="345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Structural analysis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support visual correlation and discrimination tasks by providing the ability to compare, simultaneously, remote parts of a structure.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14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1" marL="406080" indent="-228600">
              <a:lnSpc>
                <a:spcPct val="100000"/>
              </a:lnSpc>
              <a:spcBef>
                <a:spcPts val="69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Arial"/>
              </a:rPr>
              <a:t>Investigation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reinforce the expression of the current location, in context if possible, and refine the control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  <a:p>
            <a:pPr lvl="2" marL="799920" indent="-228600">
              <a:lnSpc>
                <a:spcPct val="100000"/>
              </a:lnSpc>
              <a:spcBef>
                <a:spcPts val="598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</a:rPr>
              <a:t>where have I been, where am I, where can I go.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6" name="CustomShape 4"/>
          <p:cNvSpPr/>
          <p:nvPr/>
        </p:nvSpPr>
        <p:spPr>
          <a:xfrm>
            <a:off x="1015920" y="304920"/>
            <a:ext cx="7201080" cy="38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Problem definition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7" name="CustomShape 5"/>
          <p:cNvSpPr/>
          <p:nvPr/>
        </p:nvSpPr>
        <p:spPr>
          <a:xfrm>
            <a:off x="877680" y="1238400"/>
            <a:ext cx="129852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>
            <a:spAutoFit/>
          </a:bodyPr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ccccff"/>
                </a:solidFill>
                <a:latin typeface="Arial"/>
              </a:rPr>
              <a:t>Actions</a:t>
            </a:r>
            <a:endParaRPr b="0" lang="en-CA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3006a"/>
            </a:gs>
            <a:gs pos="50000">
              <a:srgbClr val="330099"/>
            </a:gs>
            <a:gs pos="100000">
              <a:srgbClr val="23006a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2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3"/>
          <p:cNvSpPr/>
          <p:nvPr/>
        </p:nvSpPr>
        <p:spPr>
          <a:xfrm>
            <a:off x="914400" y="336600"/>
            <a:ext cx="7302600" cy="222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pc="-1" strike="noStrike">
                <a:solidFill>
                  <a:srgbClr val="ccccff"/>
                </a:solidFill>
                <a:latin typeface="Arial"/>
              </a:rPr>
              <a:t>Outline of presentation</a:t>
            </a:r>
            <a:endParaRPr b="0" lang="en-CA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1333440" y="1219320"/>
            <a:ext cx="7581960" cy="487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>
            <a:noAutofit/>
          </a:bodyPr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Problem definition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Arial"/>
              </a:rPr>
              <a:t>CHEOPS approach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Giza Framework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Inside Giza: Context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-1" strike="noStrike">
                <a:solidFill>
                  <a:srgbClr val="777777"/>
                </a:solidFill>
                <a:latin typeface="Arial"/>
              </a:rPr>
              <a:t>How to reach us</a:t>
            </a:r>
            <a:endParaRPr b="0" lang="en-CA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2" name="CustomShape 5"/>
          <p:cNvSpPr/>
          <p:nvPr/>
        </p:nvSpPr>
        <p:spPr>
          <a:xfrm>
            <a:off x="793800" y="424800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CustomShape 6"/>
          <p:cNvSpPr/>
          <p:nvPr/>
        </p:nvSpPr>
        <p:spPr>
          <a:xfrm>
            <a:off x="793800" y="354960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14" name="CustomShape 7"/>
          <p:cNvSpPr/>
          <p:nvPr/>
        </p:nvSpPr>
        <p:spPr>
          <a:xfrm>
            <a:off x="793800" y="1403280"/>
            <a:ext cx="419040" cy="330120"/>
          </a:xfrm>
          <a:custGeom>
            <a:avLst/>
            <a:gdLst/>
            <a:ahLst/>
            <a:rect l="0" t="0" r="r" b="b"/>
            <a:pathLst>
              <a:path w="1166" h="919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8"/>
                </a:lnTo>
                <a:lnTo>
                  <a:pt x="582" y="688"/>
                </a:lnTo>
                <a:lnTo>
                  <a:pt x="0" y="688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CustomShape 8"/>
          <p:cNvSpPr/>
          <p:nvPr/>
        </p:nvSpPr>
        <p:spPr>
          <a:xfrm>
            <a:off x="793800" y="210168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cccc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16" name="CustomShape 9"/>
          <p:cNvSpPr/>
          <p:nvPr/>
        </p:nvSpPr>
        <p:spPr>
          <a:xfrm>
            <a:off x="793800" y="2825640"/>
            <a:ext cx="419040" cy="330480"/>
          </a:xfrm>
          <a:custGeom>
            <a:avLst/>
            <a:gdLst/>
            <a:ahLst/>
            <a:rect l="0" t="0" r="r" b="b"/>
            <a:pathLst>
              <a:path w="1166" h="920">
                <a:moveTo>
                  <a:pt x="0" y="229"/>
                </a:moveTo>
                <a:lnTo>
                  <a:pt x="582" y="229"/>
                </a:lnTo>
                <a:lnTo>
                  <a:pt x="582" y="0"/>
                </a:lnTo>
                <a:lnTo>
                  <a:pt x="1165" y="459"/>
                </a:lnTo>
                <a:lnTo>
                  <a:pt x="582" y="919"/>
                </a:lnTo>
                <a:lnTo>
                  <a:pt x="582" y="689"/>
                </a:lnTo>
                <a:lnTo>
                  <a:pt x="0" y="689"/>
                </a:lnTo>
                <a:lnTo>
                  <a:pt x="0" y="229"/>
                </a:lnTo>
              </a:path>
            </a:pathLst>
          </a:custGeom>
          <a:solidFill>
            <a:srgbClr val="330099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LibreOffice/6.4.6.2$MacOSX_X86_64 LibreOffice_project/0ce51a4fd21bff07a5c061082cc82c5ed232f115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1997-11-30T12:24:25Z</dcterms:created>
  <dc:creator>Louis C. Vroomen</dc:creator>
  <dc:description/>
  <dc:language>en-CA</dc:language>
  <cp:lastModifiedBy>Veena Gokhale</cp:lastModifiedBy>
  <cp:lastPrinted>1997-12-02T15:05:41Z</cp:lastPrinted>
  <dcterms:modified xsi:type="dcterms:W3CDTF">2001-10-28T23:08:05Z</dcterms:modified>
  <cp:revision>1</cp:revision>
  <dc:subject>Cheops, Visualization</dc:subject>
  <dc:title>Cheops: A Compact Explorer for Complex Hierarchies</dc:title>
</cp:coreProperties>
</file>