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2.xml.rels" ContentType="application/vnd.openxmlformats-package.relationships+xml"/>
  <Override PartName="/ppt/slides/_rels/slide21.xml.rels" ContentType="application/vnd.openxmlformats-package.relationships+xml"/>
  <Override PartName="/ppt/slides/_rels/slide16.xml.rels" ContentType="application/vnd.openxmlformats-package.relationships+xml"/>
  <Override PartName="/ppt/slides/_rels/slide38.xml.rels" ContentType="application/vnd.openxmlformats-package.relationships+xml"/>
  <Override PartName="/ppt/slides/_rels/slide31.xml.rels" ContentType="application/vnd.openxmlformats-package.relationships+xml"/>
  <Override PartName="/ppt/slides/_rels/slide20.xml.rels" ContentType="application/vnd.openxmlformats-package.relationships+xml"/>
  <Override PartName="/ppt/slides/_rels/slide15.xml.rels" ContentType="application/vnd.openxmlformats-package.relationships+xml"/>
  <Override PartName="/ppt/slides/_rels/slide37.xml.rels" ContentType="application/vnd.openxmlformats-package.relationships+xml"/>
  <Override PartName="/ppt/slides/_rels/slide45.xml.rels" ContentType="application/vnd.openxmlformats-package.relationships+xml"/>
  <Override PartName="/ppt/slides/_rels/slide34.xml.rels" ContentType="application/vnd.openxmlformats-package.relationships+xml"/>
  <Override PartName="/ppt/slides/_rels/slide30.xml.rels" ContentType="application/vnd.openxmlformats-package.relationships+xml"/>
  <Override PartName="/ppt/slides/_rels/slide14.xml.rels" ContentType="application/vnd.openxmlformats-package.relationships+xml"/>
  <Override PartName="/ppt/slides/_rels/slide36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5.xml.rels" ContentType="application/vnd.openxmlformats-package.relationships+xml"/>
  <Override PartName="/ppt/slides/_rels/slide43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27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29.xml.rels" ContentType="application/vnd.openxmlformats-package.relationships+xml"/>
  <Override PartName="/ppt/slides/_rels/slide6.xml.rels" ContentType="application/vnd.openxmlformats-package.relationships+xml"/>
  <Override PartName="/ppt/slides/_rels/slide28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2.xml.rels" ContentType="application/vnd.openxmlformats-package.relationships+xml"/>
  <Override PartName="/ppt/slides/_rels/slide24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3.xml.rels" ContentType="application/vnd.openxmlformats-package.relationships+xml"/>
  <Override PartName="/ppt/slides/_rels/slide25.xml.rels" ContentType="application/vnd.openxmlformats-package.relationships+xml"/>
  <Override PartName="/ppt/slides/_rels/slide9.xml.rels" ContentType="application/vnd.openxmlformats-package.relationships+xml"/>
  <Override PartName="/ppt/slides/_rels/slide19.xml.rels" ContentType="application/vnd.openxmlformats-package.relationships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5.xml" ContentType="application/vnd.openxmlformats-officedocument.presentationml.slide+xml"/>
  <Override PartName="/ppt/slides/slide27.xml" ContentType="application/vnd.openxmlformats-officedocument.presentationml.slide+xml"/>
  <Override PartName="/ppt/slides/slide6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s/slide7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30.xml" ContentType="application/vnd.openxmlformats-officedocument.presentationml.slide+xml"/>
  <Override PartName="/ppt/slides/slide16.xml" ContentType="application/vnd.openxmlformats-officedocument.presentationml.slide+xml"/>
  <Override PartName="/ppt/slides/slide31.xml" ContentType="application/vnd.openxmlformats-officedocument.presentationml.slide+xml"/>
  <Override PartName="/ppt/slides/slide17.xml" ContentType="application/vnd.openxmlformats-officedocument.presentationml.slide+xml"/>
  <Override PartName="/ppt/slides/slide32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0.xml" ContentType="application/vnd.openxmlformats-officedocument.presentationml.slide+xml"/>
  <Override PartName="/ppt/slides/slide35.xml" ContentType="application/vnd.openxmlformats-officedocument.presentationml.slide+xml"/>
  <Override PartName="/ppt/slides/slide41.xml" ContentType="application/vnd.openxmlformats-officedocument.presentationml.slide+xml"/>
  <Override PartName="/ppt/slides/slide36.xml" ContentType="application/vnd.openxmlformats-officedocument.presentationml.slide+xml"/>
  <Override PartName="/ppt/slides/slide42.xml" ContentType="application/vnd.openxmlformats-officedocument.presentationml.slide+xml"/>
  <Override PartName="/ppt/slides/slide37.xml" ContentType="application/vnd.openxmlformats-officedocument.presentationml.slide+xml"/>
  <Override PartName="/ppt/slides/slide43.xml" ContentType="application/vnd.openxmlformats-officedocument.presentationml.slide+xml"/>
  <Override PartName="/ppt/slides/slide38.xml" ContentType="application/vnd.openxmlformats-officedocument.presentationml.slide+xml"/>
  <Override PartName="/ppt/slides/slide44.xml" ContentType="application/vnd.openxmlformats-officedocument.presentationml.slide+xml"/>
  <Override PartName="/ppt/slides/slide39.xml" ContentType="application/vnd.openxmlformats-officedocument.presentationml.slide+xml"/>
  <Override PartName="/ppt/slides/slide4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658332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280160" y="3614400"/>
            <a:ext cx="658332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53720" y="209088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280160" y="361440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53720" y="361440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2119680" cy="139104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506040" y="2090880"/>
            <a:ext cx="2119680" cy="139104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5732280" y="2090880"/>
            <a:ext cx="2119680" cy="139104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1280160" y="3614400"/>
            <a:ext cx="2119680" cy="139104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506040" y="3614400"/>
            <a:ext cx="2119680" cy="139104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5732280" y="3614400"/>
            <a:ext cx="2119680" cy="1391040"/>
          </a:xfrm>
          <a:prstGeom prst="rect">
            <a:avLst/>
          </a:prstGeom>
        </p:spPr>
        <p:txBody>
          <a:bodyPr lIns="0" rIns="0" tIns="0" bIns="0">
            <a:normAutofit fontScale="66000"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280160" y="2090880"/>
            <a:ext cx="6583320" cy="2916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6583320" cy="291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3212640" cy="291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53720" y="2090880"/>
            <a:ext cx="3212640" cy="291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280160" y="1114920"/>
            <a:ext cx="6583320" cy="389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53720" y="2090880"/>
            <a:ext cx="3212640" cy="291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1280160" y="361440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3212640" cy="2916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53720" y="209088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53720" y="361440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280160" y="909360"/>
            <a:ext cx="658332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CA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280160" y="209088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53720" y="2090880"/>
            <a:ext cx="321264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280160" y="3614400"/>
            <a:ext cx="6583320" cy="1391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CA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" name="TextShape 2"/>
          <p:cNvSpPr txBox="1"/>
          <p:nvPr/>
        </p:nvSpPr>
        <p:spPr>
          <a:xfrm>
            <a:off x="90360" y="6485040"/>
            <a:ext cx="519120" cy="304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Giza</a:t>
            </a:r>
            <a:endParaRPr b="0" lang="en-CA" sz="14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1280160" y="1114920"/>
            <a:ext cx="6583320" cy="839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CA" sz="4400" spc="-1" strike="noStrike">
                <a:latin typeface="Arial"/>
              </a:rPr>
              <a:t>Cliquez pour éditer le format du texte-titre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1280160" y="2090880"/>
            <a:ext cx="6583320" cy="2916360"/>
          </a:xfrm>
          <a:prstGeom prst="rect">
            <a:avLst/>
          </a:prstGeom>
        </p:spPr>
        <p:txBody>
          <a:bodyPr lIns="0" rIns="0" tIns="0" bIns="0">
            <a:normAutofit fontScale="85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CA" sz="3200" spc="-1" strike="noStrike">
                <a:latin typeface="Arial"/>
              </a:rPr>
              <a:t>Cliquez pour éditer le format du plan de texte</a:t>
            </a:r>
            <a:endParaRPr b="0" lang="en-CA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CA" sz="2800" spc="-1" strike="noStrike">
                <a:latin typeface="Arial"/>
              </a:rPr>
              <a:t>Second niveau de plan</a:t>
            </a:r>
            <a:endParaRPr b="0" lang="en-CA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CA" sz="2400" spc="-1" strike="noStrike">
                <a:latin typeface="Arial"/>
              </a:rPr>
              <a:t>Troisième niveau de plan</a:t>
            </a:r>
            <a:endParaRPr b="0" lang="en-CA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CA" sz="2000" spc="-1" strike="noStrike">
                <a:latin typeface="Arial"/>
              </a:rPr>
              <a:t>Quatrième niveau de plan</a:t>
            </a:r>
            <a:endParaRPr b="0" lang="en-CA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CA" sz="2000" spc="-1" strike="noStrike">
                <a:latin typeface="Arial"/>
              </a:rPr>
              <a:t>Cinquième niveau de plan</a:t>
            </a:r>
            <a:endParaRPr b="0" lang="en-CA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CA" sz="2000" spc="-1" strike="noStrike">
                <a:latin typeface="Arial"/>
              </a:rPr>
              <a:t>Sixième niveau de plan</a:t>
            </a:r>
            <a:endParaRPr b="0" lang="en-CA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CA" sz="2000" spc="-1" strike="noStrike">
                <a:latin typeface="Arial"/>
              </a:rPr>
              <a:t>Septième niveau de plan</a:t>
            </a:r>
            <a:endParaRPr b="0" lang="en-CA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5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Giza</a:t>
            </a:r>
            <a:endParaRPr b="0" lang="en-CA" sz="5400" spc="-1" strike="noStrike">
              <a:latin typeface="Arial"/>
            </a:endParaRPr>
          </a:p>
        </p:txBody>
      </p:sp>
      <p:sp>
        <p:nvSpPr>
          <p:cNvPr id="41" name="TextShape 2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 algn="ctr">
              <a:lnSpc>
                <a:spcPct val="100000"/>
              </a:lnSpc>
            </a:pPr>
            <a:r>
              <a:rPr b="0" lang="en-CA" sz="3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une architecture dynamique pour la visualisation multiple</a:t>
            </a:r>
            <a:endParaRPr b="0" lang="en-CA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Types de données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Données d’une sous-classe inconnue 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Données dérivées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Données à distance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10" name="TextShape 3"/>
          <p:cNvSpPr txBox="1"/>
          <p:nvPr/>
        </p:nvSpPr>
        <p:spPr>
          <a:xfrm>
            <a:off x="5241960" y="255600"/>
            <a:ext cx="3224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mettre la donnée?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685800" y="1828800"/>
            <a:ext cx="7772400" cy="335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génère des données supplémentaires: Stocker dans la vue ou dans le modèle?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Possibilité de partager entre plusieurs vues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Cheops</a:t>
            </a:r>
            <a:endParaRPr b="0" lang="en-CA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–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possède moins d’objets que le modèle</a:t>
            </a:r>
            <a:endParaRPr b="0" lang="en-CA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–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descente récursive se fait sur le modèle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13" name="TextShape 3"/>
          <p:cNvSpPr txBox="1"/>
          <p:nvPr/>
        </p:nvSpPr>
        <p:spPr>
          <a:xfrm>
            <a:off x="5241960" y="255600"/>
            <a:ext cx="3224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14" name="TextShape 4"/>
          <p:cNvSpPr txBox="1"/>
          <p:nvPr/>
        </p:nvSpPr>
        <p:spPr>
          <a:xfrm>
            <a:off x="517680" y="5227560"/>
            <a:ext cx="4970520" cy="1163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lvl="1" marL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Þ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Stocker près du modèle</a:t>
            </a:r>
            <a:endParaRPr b="0" lang="en-CA" sz="3200" spc="-1" strike="noStrike"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Þ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Modèle extensible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Solution: l’object accesseur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685800" y="1981080"/>
            <a:ext cx="7772400" cy="1676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L’Accesseur est une Stratégie d’accès aux données, défini pour une classe d’objets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Il médie l’accès aux données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17" name="TextShape 3"/>
          <p:cNvSpPr txBox="1"/>
          <p:nvPr/>
        </p:nvSpPr>
        <p:spPr>
          <a:xfrm>
            <a:off x="5241960" y="255600"/>
            <a:ext cx="3224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18" name="TextShape 4"/>
          <p:cNvSpPr txBox="1"/>
          <p:nvPr/>
        </p:nvSpPr>
        <p:spPr>
          <a:xfrm>
            <a:off x="3505320" y="403848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  <a:effectLst>
            <a:outerShdw dist="0" dir="0">
              <a:srgbClr val="919191"/>
            </a:outerShdw>
          </a:effectLst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19" name="TextShape 5"/>
          <p:cNvSpPr txBox="1"/>
          <p:nvPr/>
        </p:nvSpPr>
        <p:spPr>
          <a:xfrm>
            <a:off x="4952880" y="51055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20" name="TextShape 6"/>
          <p:cNvSpPr txBox="1"/>
          <p:nvPr/>
        </p:nvSpPr>
        <p:spPr>
          <a:xfrm>
            <a:off x="380988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21" name="TextShape 7"/>
          <p:cNvSpPr txBox="1"/>
          <p:nvPr/>
        </p:nvSpPr>
        <p:spPr>
          <a:xfrm>
            <a:off x="617220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22" name="Freeform 8"/>
          <p:cNvSpPr/>
          <p:nvPr/>
        </p:nvSpPr>
        <p:spPr>
          <a:xfrm>
            <a:off x="4495680" y="4495680"/>
            <a:ext cx="1372320" cy="610200"/>
          </a:xfrm>
          <a:custGeom>
            <a:avLst/>
            <a:gdLst/>
            <a:ahLst/>
            <a:rect l="0" t="0" r="r" b="b"/>
            <a:pathLst>
              <a:path w="3812" h="1695">
                <a:moveTo>
                  <a:pt x="3811" y="1694"/>
                </a:moveTo>
                <a:lnTo>
                  <a:pt x="3811" y="1694"/>
                </a:lnTo>
                <a:lnTo>
                  <a:pt x="3811" y="1694"/>
                </a:lnTo>
                <a:cubicBezTo>
                  <a:pt x="3811" y="1397"/>
                  <a:pt x="3635" y="1105"/>
                  <a:pt x="3300" y="847"/>
                </a:cubicBezTo>
                <a:cubicBezTo>
                  <a:pt x="2966" y="589"/>
                  <a:pt x="2485" y="376"/>
                  <a:pt x="1905" y="227"/>
                </a:cubicBezTo>
                <a:cubicBezTo>
                  <a:pt x="1326" y="78"/>
                  <a:pt x="669" y="0"/>
                  <a:pt x="0" y="0"/>
                </a:cubicBezTo>
              </a:path>
            </a:pathLst>
          </a:custGeom>
          <a:ln w="12600">
            <a:solidFill>
              <a:srgbClr val="000000"/>
            </a:solidFill>
            <a:round/>
            <a:headEnd len="med" type="triangle" w="med"/>
          </a:ln>
        </p:spPr>
      </p:sp>
      <p:sp>
        <p:nvSpPr>
          <p:cNvPr id="123" name="Freeform 9"/>
          <p:cNvSpPr/>
          <p:nvPr/>
        </p:nvSpPr>
        <p:spPr>
          <a:xfrm>
            <a:off x="4572000" y="5562720"/>
            <a:ext cx="2743920" cy="610200"/>
          </a:xfrm>
          <a:custGeom>
            <a:avLst/>
            <a:gdLst/>
            <a:ahLst/>
            <a:rect l="0" t="0" r="r" b="b"/>
            <a:pathLst>
              <a:path w="7622" h="1695">
                <a:moveTo>
                  <a:pt x="7621" y="1694"/>
                </a:moveTo>
                <a:lnTo>
                  <a:pt x="7621" y="1694"/>
                </a:lnTo>
                <a:lnTo>
                  <a:pt x="7621" y="1694"/>
                </a:lnTo>
                <a:cubicBezTo>
                  <a:pt x="7621" y="1397"/>
                  <a:pt x="7445" y="1105"/>
                  <a:pt x="7110" y="847"/>
                </a:cubicBezTo>
                <a:cubicBezTo>
                  <a:pt x="6776" y="589"/>
                  <a:pt x="6295" y="376"/>
                  <a:pt x="5716" y="227"/>
                </a:cubicBezTo>
                <a:cubicBezTo>
                  <a:pt x="5136" y="78"/>
                  <a:pt x="4479" y="0"/>
                  <a:pt x="3810" y="0"/>
                </a:cubicBezTo>
                <a:cubicBezTo>
                  <a:pt x="3142" y="0"/>
                  <a:pt x="2485" y="78"/>
                  <a:pt x="1905" y="227"/>
                </a:cubicBezTo>
                <a:cubicBezTo>
                  <a:pt x="1326" y="376"/>
                  <a:pt x="845" y="589"/>
                  <a:pt x="511" y="847"/>
                </a:cubicBezTo>
                <a:cubicBezTo>
                  <a:pt x="176" y="1105"/>
                  <a:pt x="0" y="1397"/>
                  <a:pt x="0" y="1694"/>
                </a:cubicBezTo>
              </a:path>
            </a:pathLst>
          </a:custGeom>
          <a:ln w="1260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24" name="TextShape 10"/>
          <p:cNvSpPr txBox="1"/>
          <p:nvPr/>
        </p:nvSpPr>
        <p:spPr>
          <a:xfrm>
            <a:off x="5622840" y="4548240"/>
            <a:ext cx="130176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getAccessor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125" name="TextShape 11"/>
          <p:cNvSpPr txBox="1"/>
          <p:nvPr/>
        </p:nvSpPr>
        <p:spPr>
          <a:xfrm>
            <a:off x="5622840" y="5614920"/>
            <a:ext cx="89532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getData</a:t>
            </a:r>
            <a:endParaRPr b="0" lang="en-CA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fondamentaux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Variable d’instance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Liste chaînée sur le modèle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Dictionnaire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28" name="TextShape 3"/>
          <p:cNvSpPr txBox="1"/>
          <p:nvPr/>
        </p:nvSpPr>
        <p:spPr>
          <a:xfrm>
            <a:off x="5241960" y="255600"/>
            <a:ext cx="3224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Comparaisons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Comparer aux facettes: plus la stratégie que le résultat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Comparer à COM: on peut utiliser des interfaces inconnues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Comparer à l’introspection: Permet d’utiliser des stratégies complexes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31" name="TextShape 3"/>
          <p:cNvSpPr txBox="1"/>
          <p:nvPr/>
        </p:nvSpPr>
        <p:spPr>
          <a:xfrm>
            <a:off x="5241960" y="255600"/>
            <a:ext cx="3224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dérivés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composés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proxy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observables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décorés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dérivés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685800" y="1981080"/>
            <a:ext cx="518148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On peut créer des accesseurs qui calculent des données dérivées de l’objet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Exemple:panneau d’information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36" name="TextShape 3"/>
          <p:cNvSpPr txBox="1"/>
          <p:nvPr/>
        </p:nvSpPr>
        <p:spPr>
          <a:xfrm>
            <a:off x="5241960" y="255600"/>
            <a:ext cx="383688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2800" spc="-1" strike="noStrike">
              <a:latin typeface="Arial"/>
            </a:endParaRPr>
          </a:p>
        </p:txBody>
      </p:sp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6172200" y="2044800"/>
            <a:ext cx="2425680" cy="2451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composés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685800" y="1981080"/>
            <a:ext cx="7772400" cy="1752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On peut créer des accesseurs qui combinent deux 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Exemple:</a:t>
            </a: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Noeud visuel </a:t>
            </a:r>
            <a:r>
              <a:rPr b="0" lang="en-CA" sz="2400" spc="-1" strike="noStrike">
                <a:solidFill>
                  <a:srgbClr val="000000"/>
                </a:solidFill>
                <a:latin typeface="Monotype Sorts"/>
                <a:ea typeface="Monotype Sorts"/>
              </a:rPr>
              <a:t>➞</a:t>
            </a: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Noeud logique </a:t>
            </a:r>
            <a:r>
              <a:rPr b="0" lang="en-CA" sz="2400" spc="-1" strike="noStrike">
                <a:solidFill>
                  <a:srgbClr val="000000"/>
                </a:solidFill>
                <a:latin typeface="Monotype Sorts"/>
                <a:ea typeface="Monotype Sorts"/>
              </a:rPr>
              <a:t>➞</a:t>
            </a: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Nom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40" name="TextShape 3"/>
          <p:cNvSpPr txBox="1"/>
          <p:nvPr/>
        </p:nvSpPr>
        <p:spPr>
          <a:xfrm>
            <a:off x="5241960" y="255600"/>
            <a:ext cx="383688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41" name="TextShape 4"/>
          <p:cNvSpPr txBox="1"/>
          <p:nvPr/>
        </p:nvSpPr>
        <p:spPr>
          <a:xfrm>
            <a:off x="4952880" y="51055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42" name="TextShape 5"/>
          <p:cNvSpPr txBox="1"/>
          <p:nvPr/>
        </p:nvSpPr>
        <p:spPr>
          <a:xfrm>
            <a:off x="380988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43" name="TextShape 6"/>
          <p:cNvSpPr txBox="1"/>
          <p:nvPr/>
        </p:nvSpPr>
        <p:spPr>
          <a:xfrm>
            <a:off x="617220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44" name="Freeform 7"/>
          <p:cNvSpPr/>
          <p:nvPr/>
        </p:nvSpPr>
        <p:spPr>
          <a:xfrm>
            <a:off x="4724280" y="5562720"/>
            <a:ext cx="2591640" cy="610200"/>
          </a:xfrm>
          <a:custGeom>
            <a:avLst/>
            <a:gdLst/>
            <a:ahLst/>
            <a:rect l="0" t="0" r="r" b="b"/>
            <a:pathLst>
              <a:path w="7199" h="1695">
                <a:moveTo>
                  <a:pt x="7198" y="1694"/>
                </a:moveTo>
                <a:lnTo>
                  <a:pt x="7198" y="1694"/>
                </a:lnTo>
                <a:lnTo>
                  <a:pt x="7198" y="1694"/>
                </a:lnTo>
                <a:cubicBezTo>
                  <a:pt x="7198" y="1397"/>
                  <a:pt x="7032" y="1105"/>
                  <a:pt x="6716" y="847"/>
                </a:cubicBezTo>
                <a:cubicBezTo>
                  <a:pt x="6400" y="589"/>
                  <a:pt x="5946" y="376"/>
                  <a:pt x="5398" y="227"/>
                </a:cubicBezTo>
                <a:cubicBezTo>
                  <a:pt x="4851" y="78"/>
                  <a:pt x="4231" y="0"/>
                  <a:pt x="3599" y="0"/>
                </a:cubicBezTo>
                <a:cubicBezTo>
                  <a:pt x="2967" y="0"/>
                  <a:pt x="2347" y="78"/>
                  <a:pt x="1799" y="227"/>
                </a:cubicBezTo>
                <a:cubicBezTo>
                  <a:pt x="1252" y="376"/>
                  <a:pt x="798" y="589"/>
                  <a:pt x="482" y="847"/>
                </a:cubicBezTo>
                <a:cubicBezTo>
                  <a:pt x="166" y="1105"/>
                  <a:pt x="0" y="1397"/>
                  <a:pt x="0" y="1694"/>
                </a:cubicBezTo>
              </a:path>
            </a:pathLst>
          </a:custGeom>
          <a:ln w="1260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45" name="TextShape 8"/>
          <p:cNvSpPr txBox="1"/>
          <p:nvPr/>
        </p:nvSpPr>
        <p:spPr>
          <a:xfrm>
            <a:off x="5622840" y="5614920"/>
            <a:ext cx="89532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getData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146" name="TextShape 9"/>
          <p:cNvSpPr txBox="1"/>
          <p:nvPr/>
        </p:nvSpPr>
        <p:spPr>
          <a:xfrm>
            <a:off x="2590920" y="51055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47" name="TextShape 10"/>
          <p:cNvSpPr txBox="1"/>
          <p:nvPr/>
        </p:nvSpPr>
        <p:spPr>
          <a:xfrm>
            <a:off x="144792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48" name="Freeform 11"/>
          <p:cNvSpPr/>
          <p:nvPr/>
        </p:nvSpPr>
        <p:spPr>
          <a:xfrm>
            <a:off x="2209680" y="5562720"/>
            <a:ext cx="2439000" cy="610200"/>
          </a:xfrm>
          <a:custGeom>
            <a:avLst/>
            <a:gdLst/>
            <a:ahLst/>
            <a:rect l="0" t="0" r="r" b="b"/>
            <a:pathLst>
              <a:path w="6775" h="1695">
                <a:moveTo>
                  <a:pt x="6774" y="1694"/>
                </a:moveTo>
                <a:lnTo>
                  <a:pt x="6774" y="1694"/>
                </a:lnTo>
                <a:lnTo>
                  <a:pt x="6774" y="1694"/>
                </a:lnTo>
                <a:cubicBezTo>
                  <a:pt x="6774" y="1397"/>
                  <a:pt x="6617" y="1104"/>
                  <a:pt x="6320" y="847"/>
                </a:cubicBezTo>
                <a:cubicBezTo>
                  <a:pt x="6023" y="589"/>
                  <a:pt x="5595" y="375"/>
                  <a:pt x="5080" y="227"/>
                </a:cubicBezTo>
                <a:cubicBezTo>
                  <a:pt x="4566" y="78"/>
                  <a:pt x="3982" y="0"/>
                  <a:pt x="3387" y="0"/>
                </a:cubicBezTo>
                <a:cubicBezTo>
                  <a:pt x="2792" y="0"/>
                  <a:pt x="2208" y="78"/>
                  <a:pt x="1693" y="227"/>
                </a:cubicBezTo>
                <a:cubicBezTo>
                  <a:pt x="1179" y="375"/>
                  <a:pt x="751" y="589"/>
                  <a:pt x="454" y="847"/>
                </a:cubicBezTo>
                <a:cubicBezTo>
                  <a:pt x="157" y="1104"/>
                  <a:pt x="0" y="1397"/>
                  <a:pt x="0" y="1694"/>
                </a:cubicBezTo>
              </a:path>
            </a:pathLst>
          </a:custGeom>
          <a:ln w="1260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49" name="TextShape 12"/>
          <p:cNvSpPr txBox="1"/>
          <p:nvPr/>
        </p:nvSpPr>
        <p:spPr>
          <a:xfrm>
            <a:off x="3260880" y="5614920"/>
            <a:ext cx="89532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getData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150" name="TextShape 13"/>
          <p:cNvSpPr txBox="1"/>
          <p:nvPr/>
        </p:nvSpPr>
        <p:spPr>
          <a:xfrm>
            <a:off x="3352680" y="4038480"/>
            <a:ext cx="2819520" cy="5335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Composite 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51" name="Line 14"/>
          <p:cNvSpPr/>
          <p:nvPr/>
        </p:nvSpPr>
        <p:spPr>
          <a:xfrm flipH="1">
            <a:off x="3886200" y="4572000"/>
            <a:ext cx="533520" cy="53352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Line 15"/>
          <p:cNvSpPr/>
          <p:nvPr/>
        </p:nvSpPr>
        <p:spPr>
          <a:xfrm>
            <a:off x="5181480" y="4572000"/>
            <a:ext cx="533520" cy="53352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proxy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données d’un objet proxy (par exemple dans un système de données distribuées) peuvent être manipulées par des accesseurs spécialisés, qui agissent comme proxy d’un accesseur à distance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55" name="TextShape 3"/>
          <p:cNvSpPr txBox="1"/>
          <p:nvPr/>
        </p:nvSpPr>
        <p:spPr>
          <a:xfrm>
            <a:off x="5241960" y="255600"/>
            <a:ext cx="383688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observables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57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Accesseurs servent aussi d’Editeurs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l’Edition des données peut être observée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Exemple: Sélection partagée dans Giza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58" name="TextShape 3"/>
          <p:cNvSpPr txBox="1"/>
          <p:nvPr/>
        </p:nvSpPr>
        <p:spPr>
          <a:xfrm>
            <a:off x="5241960" y="255600"/>
            <a:ext cx="383688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59" name="TextShape 4"/>
          <p:cNvSpPr txBox="1"/>
          <p:nvPr/>
        </p:nvSpPr>
        <p:spPr>
          <a:xfrm>
            <a:off x="4952880" y="44197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60" name="TextShape 5"/>
          <p:cNvSpPr txBox="1"/>
          <p:nvPr/>
        </p:nvSpPr>
        <p:spPr>
          <a:xfrm>
            <a:off x="4708440" y="5310360"/>
            <a:ext cx="87012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setData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161" name="TextShape 6"/>
          <p:cNvSpPr txBox="1"/>
          <p:nvPr/>
        </p:nvSpPr>
        <p:spPr>
          <a:xfrm>
            <a:off x="1295280" y="4191120"/>
            <a:ext cx="175248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Observer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62" name="Line 7"/>
          <p:cNvSpPr/>
          <p:nvPr/>
        </p:nvSpPr>
        <p:spPr>
          <a:xfrm>
            <a:off x="3048120" y="4495680"/>
            <a:ext cx="1904760" cy="152640"/>
          </a:xfrm>
          <a:prstGeom prst="line">
            <a:avLst/>
          </a:prstGeom>
          <a:ln w="12600">
            <a:solidFill>
              <a:srgbClr val="000000"/>
            </a:solidFill>
            <a:custDash>
              <a:ds d="202857" sp="202857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TextShape 8"/>
          <p:cNvSpPr txBox="1"/>
          <p:nvPr/>
        </p:nvSpPr>
        <p:spPr>
          <a:xfrm>
            <a:off x="6324480" y="54864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64" name="TextShape 9"/>
          <p:cNvSpPr txBox="1"/>
          <p:nvPr/>
        </p:nvSpPr>
        <p:spPr>
          <a:xfrm>
            <a:off x="6934320" y="609588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65" name="Line 10"/>
          <p:cNvSpPr/>
          <p:nvPr/>
        </p:nvSpPr>
        <p:spPr>
          <a:xfrm>
            <a:off x="6553080" y="594360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Line 11"/>
          <p:cNvSpPr/>
          <p:nvPr/>
        </p:nvSpPr>
        <p:spPr>
          <a:xfrm>
            <a:off x="6553080" y="6324480"/>
            <a:ext cx="381240" cy="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Freeform 12"/>
          <p:cNvSpPr/>
          <p:nvPr/>
        </p:nvSpPr>
        <p:spPr>
          <a:xfrm>
            <a:off x="5638680" y="4876920"/>
            <a:ext cx="915120" cy="1296000"/>
          </a:xfrm>
          <a:custGeom>
            <a:avLst/>
            <a:gdLst/>
            <a:ahLst/>
            <a:rect l="0" t="0" r="r" b="b"/>
            <a:pathLst>
              <a:path w="2542" h="3600">
                <a:moveTo>
                  <a:pt x="0" y="0"/>
                </a:moveTo>
                <a:lnTo>
                  <a:pt x="0" y="0"/>
                </a:lnTo>
                <a:cubicBezTo>
                  <a:pt x="0" y="632"/>
                  <a:pt x="117" y="1252"/>
                  <a:pt x="340" y="1800"/>
                </a:cubicBezTo>
                <a:cubicBezTo>
                  <a:pt x="563" y="2347"/>
                  <a:pt x="884" y="2801"/>
                  <a:pt x="1271" y="3117"/>
                </a:cubicBezTo>
                <a:cubicBezTo>
                  <a:pt x="1657" y="3433"/>
                  <a:pt x="2095" y="3599"/>
                  <a:pt x="2541" y="3599"/>
                </a:cubicBezTo>
              </a:path>
            </a:pathLst>
          </a:custGeom>
          <a:ln w="25560">
            <a:solidFill>
              <a:srgbClr val="000000"/>
            </a:solidFill>
            <a:round/>
            <a:tailEnd len="med" type="triangle" w="med"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groupe IPSI du CRIM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43" name="TextShape 2"/>
          <p:cNvSpPr txBox="1"/>
          <p:nvPr/>
        </p:nvSpPr>
        <p:spPr>
          <a:xfrm>
            <a:off x="533520" y="1981080"/>
            <a:ext cx="3657600" cy="3657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L’équipe Cheops</a:t>
            </a:r>
            <a:endParaRPr b="0" lang="en-CA" sz="32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479"/>
              </a:spcBef>
            </a:pPr>
            <a:endParaRPr b="0" lang="en-CA" sz="32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479"/>
              </a:spcBef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Luc Beaudoin</a:t>
            </a:r>
            <a:endParaRPr b="0" lang="en-CA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479"/>
              </a:spcBef>
            </a:pPr>
            <a:endParaRPr b="0" lang="en-CA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479"/>
              </a:spcBef>
            </a:pPr>
            <a:endParaRPr b="0" lang="en-CA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479"/>
              </a:spcBef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Louis Vroomen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44" name="TextShape 3"/>
          <p:cNvSpPr txBox="1"/>
          <p:nvPr/>
        </p:nvSpPr>
        <p:spPr>
          <a:xfrm>
            <a:off x="3108240" y="3672000"/>
            <a:ext cx="382572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57200">
              <a:lnSpc>
                <a:spcPct val="100000"/>
              </a:lnSpc>
              <a:spcBef>
                <a:spcPts val="479"/>
              </a:spcBef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Marc-Antoine Parent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tangle 1"/>
          <p:cNvSpPr/>
          <p:nvPr/>
        </p:nvSpPr>
        <p:spPr>
          <a:xfrm>
            <a:off x="4572000" y="3886200"/>
            <a:ext cx="2819520" cy="121932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169" name="TextShape 2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décorés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70" name="TextShape 3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 moyen simple de rendre un accesseur observable est de le décorer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71" name="TextShape 4"/>
          <p:cNvSpPr txBox="1"/>
          <p:nvPr/>
        </p:nvSpPr>
        <p:spPr>
          <a:xfrm>
            <a:off x="5241960" y="255600"/>
            <a:ext cx="383688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72" name="TextShape 5"/>
          <p:cNvSpPr txBox="1"/>
          <p:nvPr/>
        </p:nvSpPr>
        <p:spPr>
          <a:xfrm>
            <a:off x="4952880" y="44197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73" name="TextShape 6"/>
          <p:cNvSpPr txBox="1"/>
          <p:nvPr/>
        </p:nvSpPr>
        <p:spPr>
          <a:xfrm>
            <a:off x="4708440" y="5310360"/>
            <a:ext cx="87012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setData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174" name="TextShape 7"/>
          <p:cNvSpPr txBox="1"/>
          <p:nvPr/>
        </p:nvSpPr>
        <p:spPr>
          <a:xfrm>
            <a:off x="1295280" y="4191120"/>
            <a:ext cx="175248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Observer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75" name="Line 8"/>
          <p:cNvSpPr/>
          <p:nvPr/>
        </p:nvSpPr>
        <p:spPr>
          <a:xfrm>
            <a:off x="3048120" y="4495680"/>
            <a:ext cx="1523880" cy="152640"/>
          </a:xfrm>
          <a:prstGeom prst="line">
            <a:avLst/>
          </a:prstGeom>
          <a:ln w="12600">
            <a:solidFill>
              <a:srgbClr val="000000"/>
            </a:solidFill>
            <a:custDash>
              <a:ds d="202857" sp="202857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TextShape 9"/>
          <p:cNvSpPr txBox="1"/>
          <p:nvPr/>
        </p:nvSpPr>
        <p:spPr>
          <a:xfrm>
            <a:off x="6324480" y="54864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77" name="TextShape 10"/>
          <p:cNvSpPr txBox="1"/>
          <p:nvPr/>
        </p:nvSpPr>
        <p:spPr>
          <a:xfrm>
            <a:off x="6934320" y="609588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78" name="Line 11"/>
          <p:cNvSpPr/>
          <p:nvPr/>
        </p:nvSpPr>
        <p:spPr>
          <a:xfrm>
            <a:off x="6553080" y="594360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Line 12"/>
          <p:cNvSpPr/>
          <p:nvPr/>
        </p:nvSpPr>
        <p:spPr>
          <a:xfrm>
            <a:off x="6553080" y="6324480"/>
            <a:ext cx="381240" cy="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Freeform 13"/>
          <p:cNvSpPr/>
          <p:nvPr/>
        </p:nvSpPr>
        <p:spPr>
          <a:xfrm>
            <a:off x="5638680" y="5105520"/>
            <a:ext cx="915120" cy="1067400"/>
          </a:xfrm>
          <a:custGeom>
            <a:avLst/>
            <a:gdLst/>
            <a:ahLst/>
            <a:rect l="0" t="0" r="r" b="b"/>
            <a:pathLst>
              <a:path w="2542" h="2965">
                <a:moveTo>
                  <a:pt x="0" y="0"/>
                </a:moveTo>
                <a:lnTo>
                  <a:pt x="0" y="0"/>
                </a:lnTo>
                <a:cubicBezTo>
                  <a:pt x="0" y="520"/>
                  <a:pt x="117" y="1031"/>
                  <a:pt x="340" y="1482"/>
                </a:cubicBezTo>
                <a:cubicBezTo>
                  <a:pt x="563" y="1933"/>
                  <a:pt x="884" y="2307"/>
                  <a:pt x="1271" y="2567"/>
                </a:cubicBezTo>
                <a:cubicBezTo>
                  <a:pt x="1657" y="2827"/>
                  <a:pt x="2095" y="2964"/>
                  <a:pt x="2541" y="2964"/>
                </a:cubicBezTo>
              </a:path>
            </a:pathLst>
          </a:custGeom>
          <a:ln w="2556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181" name="TextShape 14"/>
          <p:cNvSpPr txBox="1"/>
          <p:nvPr/>
        </p:nvSpPr>
        <p:spPr>
          <a:xfrm>
            <a:off x="4708440" y="3946680"/>
            <a:ext cx="268920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ObservableAccessor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82" name="Line 15"/>
          <p:cNvSpPr/>
          <p:nvPr/>
        </p:nvSpPr>
        <p:spPr>
          <a:xfrm flipV="1">
            <a:off x="5638680" y="4876920"/>
            <a:ext cx="0" cy="22860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sont les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84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Méta-objet: les accesseurs du modèle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Point de vue: les accesseurs de la vue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Contextes dynamiques et statiques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304920" y="838080"/>
            <a:ext cx="876312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Méta-objet: les accesseurs du modèle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86" name="TextShape 2"/>
          <p:cNvSpPr txBox="1"/>
          <p:nvPr/>
        </p:nvSpPr>
        <p:spPr>
          <a:xfrm>
            <a:off x="685800" y="1981080"/>
            <a:ext cx="5486400" cy="45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banque d’accesseurs que le modèle rend disponibles est un objet: Le contexte du modèle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Ce contexte est fixé pour une classe du modèle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87" name="TextShape 3"/>
          <p:cNvSpPr txBox="1"/>
          <p:nvPr/>
        </p:nvSpPr>
        <p:spPr>
          <a:xfrm>
            <a:off x="5241960" y="255600"/>
            <a:ext cx="33735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sont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88" name="TextShape 4"/>
          <p:cNvSpPr txBox="1"/>
          <p:nvPr/>
        </p:nvSpPr>
        <p:spPr>
          <a:xfrm>
            <a:off x="6819840" y="29718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  <a:effectLst>
            <a:outerShdw dist="0" dir="0">
              <a:srgbClr val="919191"/>
            </a:outerShdw>
          </a:effectLst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89" name="Line 5"/>
          <p:cNvSpPr/>
          <p:nvPr/>
        </p:nvSpPr>
        <p:spPr>
          <a:xfrm>
            <a:off x="7772400" y="342900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0" name="Freeform 6"/>
          <p:cNvSpPr/>
          <p:nvPr/>
        </p:nvSpPr>
        <p:spPr>
          <a:xfrm>
            <a:off x="6629400" y="4495680"/>
            <a:ext cx="2286720" cy="1524600"/>
          </a:xfrm>
          <a:custGeom>
            <a:avLst/>
            <a:gdLst/>
            <a:ahLst/>
            <a:rect l="0" t="0" r="r" b="b"/>
            <a:pathLst>
              <a:path w="6352" h="4235">
                <a:moveTo>
                  <a:pt x="0" y="4234"/>
                </a:moveTo>
                <a:lnTo>
                  <a:pt x="5081" y="4234"/>
                </a:lnTo>
                <a:lnTo>
                  <a:pt x="6351" y="3387"/>
                </a:lnTo>
                <a:lnTo>
                  <a:pt x="6351" y="0"/>
                </a:lnTo>
                <a:lnTo>
                  <a:pt x="5081" y="846"/>
                </a:lnTo>
                <a:lnTo>
                  <a:pt x="5081" y="4234"/>
                </a:lnTo>
                <a:lnTo>
                  <a:pt x="5081" y="846"/>
                </a:lnTo>
                <a:lnTo>
                  <a:pt x="0" y="846"/>
                </a:lnTo>
                <a:lnTo>
                  <a:pt x="1270" y="0"/>
                </a:lnTo>
                <a:lnTo>
                  <a:pt x="6351" y="0"/>
                </a:lnTo>
                <a:lnTo>
                  <a:pt x="1270" y="0"/>
                </a:lnTo>
                <a:lnTo>
                  <a:pt x="0" y="846"/>
                </a:lnTo>
                <a:lnTo>
                  <a:pt x="0" y="4234"/>
                </a:lnTo>
                <a:close/>
              </a:path>
            </a:pathLst>
          </a:custGeom>
          <a:solidFill>
            <a:srgbClr val="a2c1fe"/>
          </a:solidFill>
          <a:ln w="12600">
            <a:solidFill>
              <a:srgbClr val="000000"/>
            </a:solidFill>
            <a:round/>
          </a:ln>
        </p:spPr>
      </p:sp>
      <p:sp>
        <p:nvSpPr>
          <p:cNvPr id="191" name="TextShape 7"/>
          <p:cNvSpPr txBox="1"/>
          <p:nvPr/>
        </p:nvSpPr>
        <p:spPr>
          <a:xfrm>
            <a:off x="6851520" y="4784760"/>
            <a:ext cx="184320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StaticContext</a:t>
            </a:r>
            <a:endParaRPr b="0" lang="en-CA" sz="2400" spc="-1" strike="noStrike">
              <a:latin typeface="Arial"/>
            </a:endParaRPr>
          </a:p>
        </p:txBody>
      </p:sp>
      <p:grpSp>
        <p:nvGrpSpPr>
          <p:cNvPr id="192" name="Group 8"/>
          <p:cNvGrpSpPr/>
          <p:nvPr/>
        </p:nvGrpSpPr>
        <p:grpSpPr>
          <a:xfrm>
            <a:off x="6705720" y="5334120"/>
            <a:ext cx="1981080" cy="533160"/>
            <a:chOff x="6705720" y="5334120"/>
            <a:chExt cx="1981080" cy="533160"/>
          </a:xfrm>
        </p:grpSpPr>
        <p:sp>
          <p:nvSpPr>
            <p:cNvPr id="193" name="Rectangle 9"/>
            <p:cNvSpPr/>
            <p:nvPr/>
          </p:nvSpPr>
          <p:spPr>
            <a:xfrm>
              <a:off x="678168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194" name="TextShape 10"/>
            <p:cNvSpPr txBox="1"/>
            <p:nvPr/>
          </p:nvSpPr>
          <p:spPr>
            <a:xfrm>
              <a:off x="6705720" y="533412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228600" y="838080"/>
            <a:ext cx="883908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Point de vue: les accesseurs de la vue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96" name="TextShape 2"/>
          <p:cNvSpPr txBox="1"/>
          <p:nvPr/>
        </p:nvSpPr>
        <p:spPr>
          <a:xfrm>
            <a:off x="304920" y="1752480"/>
            <a:ext cx="8458200" cy="1219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 contexte dynamique gère les accesseurs auxquels la vue a accès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97" name="TextShape 3"/>
          <p:cNvSpPr txBox="1"/>
          <p:nvPr/>
        </p:nvSpPr>
        <p:spPr>
          <a:xfrm>
            <a:off x="5241960" y="255600"/>
            <a:ext cx="33735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sont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98" name="TextShape 4"/>
          <p:cNvSpPr txBox="1"/>
          <p:nvPr/>
        </p:nvSpPr>
        <p:spPr>
          <a:xfrm>
            <a:off x="2895480" y="4114800"/>
            <a:ext cx="13716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199" name="TextShape 5"/>
          <p:cNvSpPr txBox="1"/>
          <p:nvPr/>
        </p:nvSpPr>
        <p:spPr>
          <a:xfrm>
            <a:off x="685800" y="2971800"/>
            <a:ext cx="34290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View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00" name="Line 6"/>
          <p:cNvSpPr/>
          <p:nvPr/>
        </p:nvSpPr>
        <p:spPr>
          <a:xfrm>
            <a:off x="1447920" y="342900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Line 7"/>
          <p:cNvSpPr/>
          <p:nvPr/>
        </p:nvSpPr>
        <p:spPr>
          <a:xfrm>
            <a:off x="3581280" y="342900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2" name="TextShape 8"/>
          <p:cNvSpPr txBox="1"/>
          <p:nvPr/>
        </p:nvSpPr>
        <p:spPr>
          <a:xfrm>
            <a:off x="4572000" y="2971800"/>
            <a:ext cx="4495680" cy="3733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91440" indent="-914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demande au contexte dynamique de fournir des accesseurs spécifiés</a:t>
            </a:r>
            <a:endParaRPr b="0" lang="en-CA" sz="3200" spc="-1" strike="noStrike">
              <a:latin typeface="Arial"/>
            </a:endParaRPr>
          </a:p>
          <a:p>
            <a:pPr marL="91440" indent="-914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Elle utilise ceux choisis par le contexte dynamique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03" name="Freeform 9"/>
          <p:cNvSpPr/>
          <p:nvPr/>
        </p:nvSpPr>
        <p:spPr>
          <a:xfrm>
            <a:off x="304920" y="4495680"/>
            <a:ext cx="2439000" cy="1524600"/>
          </a:xfrm>
          <a:custGeom>
            <a:avLst/>
            <a:gdLst/>
            <a:ahLst/>
            <a:rect l="0" t="0" r="r" b="b"/>
            <a:pathLst>
              <a:path w="6775" h="4235">
                <a:moveTo>
                  <a:pt x="0" y="4234"/>
                </a:moveTo>
                <a:lnTo>
                  <a:pt x="5419" y="4234"/>
                </a:lnTo>
                <a:lnTo>
                  <a:pt x="6774" y="3387"/>
                </a:lnTo>
                <a:lnTo>
                  <a:pt x="6774" y="0"/>
                </a:lnTo>
                <a:lnTo>
                  <a:pt x="5419" y="846"/>
                </a:lnTo>
                <a:lnTo>
                  <a:pt x="5419" y="4234"/>
                </a:lnTo>
                <a:lnTo>
                  <a:pt x="5419" y="846"/>
                </a:lnTo>
                <a:lnTo>
                  <a:pt x="0" y="846"/>
                </a:lnTo>
                <a:lnTo>
                  <a:pt x="1354" y="0"/>
                </a:lnTo>
                <a:lnTo>
                  <a:pt x="6774" y="0"/>
                </a:lnTo>
                <a:lnTo>
                  <a:pt x="1354" y="0"/>
                </a:lnTo>
                <a:lnTo>
                  <a:pt x="0" y="846"/>
                </a:lnTo>
                <a:lnTo>
                  <a:pt x="0" y="4234"/>
                </a:lnTo>
                <a:close/>
              </a:path>
            </a:pathLst>
          </a:custGeom>
          <a:solidFill>
            <a:srgbClr val="a2c1fe"/>
          </a:solidFill>
          <a:ln w="12600">
            <a:solidFill>
              <a:srgbClr val="000000"/>
            </a:solidFill>
            <a:round/>
          </a:ln>
        </p:spPr>
      </p:sp>
      <p:sp>
        <p:nvSpPr>
          <p:cNvPr id="204" name="TextShape 10"/>
          <p:cNvSpPr txBox="1"/>
          <p:nvPr/>
        </p:nvSpPr>
        <p:spPr>
          <a:xfrm>
            <a:off x="304920" y="478476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DynamicContext</a:t>
            </a:r>
            <a:endParaRPr b="0" lang="en-CA" sz="2400" spc="-1" strike="noStrike">
              <a:latin typeface="Arial"/>
            </a:endParaRPr>
          </a:p>
        </p:txBody>
      </p:sp>
      <p:grpSp>
        <p:nvGrpSpPr>
          <p:cNvPr id="205" name="Group 11"/>
          <p:cNvGrpSpPr/>
          <p:nvPr/>
        </p:nvGrpSpPr>
        <p:grpSpPr>
          <a:xfrm>
            <a:off x="380880" y="5334120"/>
            <a:ext cx="1981440" cy="533160"/>
            <a:chOff x="380880" y="5334120"/>
            <a:chExt cx="1981440" cy="533160"/>
          </a:xfrm>
        </p:grpSpPr>
        <p:sp>
          <p:nvSpPr>
            <p:cNvPr id="206" name="Rectangle 12"/>
            <p:cNvSpPr/>
            <p:nvPr/>
          </p:nvSpPr>
          <p:spPr>
            <a:xfrm>
              <a:off x="45720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07" name="TextShape 13"/>
            <p:cNvSpPr txBox="1"/>
            <p:nvPr/>
          </p:nvSpPr>
          <p:spPr>
            <a:xfrm>
              <a:off x="380880" y="533412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76320" y="838080"/>
            <a:ext cx="899172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Organisation hiérarchiques des contextes</a:t>
            </a:r>
            <a:endParaRPr b="0" lang="en-CA" sz="4200" spc="-1" strike="noStrike">
              <a:latin typeface="Arial"/>
            </a:endParaRPr>
          </a:p>
        </p:txBody>
      </p:sp>
      <p:sp>
        <p:nvSpPr>
          <p:cNvPr id="209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recherche d’Accesseurs est une chaîne de responsabilités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contextes statiques sont organisés parallèlement aux classes du modèle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contextes dynamiques forment une hiérarchie, selon la généralité des données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Exemple: Sélection déconnectée dans Giza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10" name="TextShape 3"/>
          <p:cNvSpPr txBox="1"/>
          <p:nvPr/>
        </p:nvSpPr>
        <p:spPr>
          <a:xfrm>
            <a:off x="5241960" y="255600"/>
            <a:ext cx="33735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sont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Signature des 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Spécification abstraite et signature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est un dictionnaire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point de vue détermine la vue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Contextes dynamiques et statiques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Suggestions d’Accesseurs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Processus de choix d’Accesseurs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Signature des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685800" y="1981080"/>
            <a:ext cx="7772400" cy="2209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Une vue utilise des 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Elle ne connaît pas l’accesseur qu’elle recevra, mais une spécification abstraite de sa signature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15" name="TextShape 3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216" name="TextShape 4"/>
          <p:cNvSpPr txBox="1"/>
          <p:nvPr/>
        </p:nvSpPr>
        <p:spPr>
          <a:xfrm>
            <a:off x="3505320" y="403848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  <a:effectLst>
            <a:outerShdw dist="0" dir="0">
              <a:srgbClr val="919191"/>
            </a:outerShdw>
          </a:effectLst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17" name="TextShape 5"/>
          <p:cNvSpPr txBox="1"/>
          <p:nvPr/>
        </p:nvSpPr>
        <p:spPr>
          <a:xfrm>
            <a:off x="4952880" y="51055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18" name="Freeform 6"/>
          <p:cNvSpPr/>
          <p:nvPr/>
        </p:nvSpPr>
        <p:spPr>
          <a:xfrm>
            <a:off x="3124080" y="4495680"/>
            <a:ext cx="2743920" cy="610200"/>
          </a:xfrm>
          <a:custGeom>
            <a:avLst/>
            <a:gdLst/>
            <a:ahLst/>
            <a:rect l="0" t="0" r="r" b="b"/>
            <a:pathLst>
              <a:path w="7622" h="1695">
                <a:moveTo>
                  <a:pt x="7621" y="1694"/>
                </a:moveTo>
                <a:lnTo>
                  <a:pt x="7621" y="1694"/>
                </a:lnTo>
                <a:lnTo>
                  <a:pt x="7621" y="1694"/>
                </a:lnTo>
                <a:cubicBezTo>
                  <a:pt x="7621" y="1397"/>
                  <a:pt x="7445" y="1105"/>
                  <a:pt x="7110" y="847"/>
                </a:cubicBezTo>
                <a:cubicBezTo>
                  <a:pt x="6776" y="589"/>
                  <a:pt x="6295" y="376"/>
                  <a:pt x="5716" y="227"/>
                </a:cubicBezTo>
                <a:cubicBezTo>
                  <a:pt x="5136" y="78"/>
                  <a:pt x="4479" y="0"/>
                  <a:pt x="3810" y="0"/>
                </a:cubicBezTo>
                <a:cubicBezTo>
                  <a:pt x="3142" y="0"/>
                  <a:pt x="2485" y="78"/>
                  <a:pt x="1905" y="227"/>
                </a:cubicBezTo>
                <a:cubicBezTo>
                  <a:pt x="1326" y="376"/>
                  <a:pt x="845" y="589"/>
                  <a:pt x="511" y="847"/>
                </a:cubicBezTo>
                <a:cubicBezTo>
                  <a:pt x="176" y="1105"/>
                  <a:pt x="0" y="1397"/>
                  <a:pt x="0" y="1694"/>
                </a:cubicBezTo>
              </a:path>
            </a:pathLst>
          </a:custGeom>
          <a:ln w="12600">
            <a:solidFill>
              <a:srgbClr val="000000"/>
            </a:solidFill>
            <a:round/>
            <a:headEnd len="med" type="triangle" w="med"/>
          </a:ln>
        </p:spPr>
      </p:sp>
      <p:sp>
        <p:nvSpPr>
          <p:cNvPr id="219" name="TextShape 7"/>
          <p:cNvSpPr txBox="1"/>
          <p:nvPr/>
        </p:nvSpPr>
        <p:spPr>
          <a:xfrm>
            <a:off x="3946680" y="4548240"/>
            <a:ext cx="130176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getAccessor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220" name="TextShape 8"/>
          <p:cNvSpPr txBox="1"/>
          <p:nvPr/>
        </p:nvSpPr>
        <p:spPr>
          <a:xfrm>
            <a:off x="2133720" y="51055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DataSpec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21" name="TextShape 9"/>
          <p:cNvSpPr txBox="1"/>
          <p:nvPr/>
        </p:nvSpPr>
        <p:spPr>
          <a:xfrm>
            <a:off x="685800" y="60199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View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22" name="Line 10"/>
          <p:cNvSpPr/>
          <p:nvPr/>
        </p:nvSpPr>
        <p:spPr>
          <a:xfrm flipV="1">
            <a:off x="1676520" y="5562720"/>
            <a:ext cx="457200" cy="4572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Line 11"/>
          <p:cNvSpPr/>
          <p:nvPr/>
        </p:nvSpPr>
        <p:spPr>
          <a:xfrm flipV="1">
            <a:off x="2590920" y="5562720"/>
            <a:ext cx="2361960" cy="685800"/>
          </a:xfrm>
          <a:prstGeom prst="line">
            <a:avLst/>
          </a:prstGeom>
          <a:ln w="12600">
            <a:solidFill>
              <a:srgbClr val="000000"/>
            </a:solidFill>
            <a:custDash>
              <a:ds d="100000" sp="1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TextShape 12"/>
          <p:cNvSpPr txBox="1"/>
          <p:nvPr/>
        </p:nvSpPr>
        <p:spPr>
          <a:xfrm>
            <a:off x="4952880" y="609588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Signature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25" name="Line 13"/>
          <p:cNvSpPr/>
          <p:nvPr/>
        </p:nvSpPr>
        <p:spPr>
          <a:xfrm>
            <a:off x="5943600" y="5562720"/>
            <a:ext cx="0" cy="53316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Freeform 14"/>
          <p:cNvSpPr/>
          <p:nvPr/>
        </p:nvSpPr>
        <p:spPr>
          <a:xfrm>
            <a:off x="3124080" y="5562720"/>
            <a:ext cx="153000" cy="229320"/>
          </a:xfrm>
          <a:custGeom>
            <a:avLst/>
            <a:gdLst/>
            <a:ahLst/>
            <a:rect l="0" t="0" r="r" b="b"/>
            <a:pathLst>
              <a:path w="425" h="637">
                <a:moveTo>
                  <a:pt x="0" y="636"/>
                </a:moveTo>
                <a:lnTo>
                  <a:pt x="424" y="636"/>
                </a:lnTo>
                <a:lnTo>
                  <a:pt x="211" y="0"/>
                </a:lnTo>
                <a:lnTo>
                  <a:pt x="0" y="636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</p:sp>
      <p:sp>
        <p:nvSpPr>
          <p:cNvPr id="227" name="Line 15"/>
          <p:cNvSpPr/>
          <p:nvPr/>
        </p:nvSpPr>
        <p:spPr>
          <a:xfrm>
            <a:off x="3200400" y="5791320"/>
            <a:ext cx="0" cy="53316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8" name="Line 16"/>
          <p:cNvSpPr/>
          <p:nvPr/>
        </p:nvSpPr>
        <p:spPr>
          <a:xfrm>
            <a:off x="3200400" y="6324480"/>
            <a:ext cx="1752480" cy="0"/>
          </a:xfrm>
          <a:prstGeom prst="line">
            <a:avLst/>
          </a:prstGeom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685800" y="838080"/>
            <a:ext cx="815328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Spécification abstraite et signature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possède une spécification minimale de l’Accesseur ou des Accesseurs qu’elle peut manipuler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Cette spécification est confrontée aux signatures des accesseurs existants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Exemple: Panneau d’édition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31" name="TextShape 3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304920" y="838080"/>
            <a:ext cx="876312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est un dictionnaire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685800" y="1981080"/>
            <a:ext cx="5486400" cy="45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du modèle est un dictionnaire qui associe des accesseurs à leur signature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Il peut aussi choisir des accesseurs à partir d’une spécification abstraite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Il est fixé pour chaque classe du modèle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34" name="TextShape 3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235" name="TextShape 4"/>
          <p:cNvSpPr txBox="1"/>
          <p:nvPr/>
        </p:nvSpPr>
        <p:spPr>
          <a:xfrm>
            <a:off x="6705720" y="29718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  <a:effectLst>
            <a:outerShdw dist="0" dir="0">
              <a:srgbClr val="919191"/>
            </a:outerShdw>
          </a:effectLst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36" name="Line 5"/>
          <p:cNvSpPr/>
          <p:nvPr/>
        </p:nvSpPr>
        <p:spPr>
          <a:xfrm>
            <a:off x="7696080" y="342900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37" name="Group 6"/>
          <p:cNvGrpSpPr/>
          <p:nvPr/>
        </p:nvGrpSpPr>
        <p:grpSpPr>
          <a:xfrm>
            <a:off x="6400800" y="4495680"/>
            <a:ext cx="2667240" cy="1981440"/>
            <a:chOff x="6400800" y="4495680"/>
            <a:chExt cx="2667240" cy="1981440"/>
          </a:xfrm>
        </p:grpSpPr>
        <p:sp>
          <p:nvSpPr>
            <p:cNvPr id="238" name="Freeform 7"/>
            <p:cNvSpPr/>
            <p:nvPr/>
          </p:nvSpPr>
          <p:spPr>
            <a:xfrm>
              <a:off x="6400800" y="4495680"/>
              <a:ext cx="2667600" cy="1981800"/>
            </a:xfrm>
            <a:custGeom>
              <a:avLst/>
              <a:gdLst/>
              <a:ahLst/>
              <a:rect l="0" t="0" r="r" b="b"/>
              <a:pathLst>
                <a:path w="7410" h="5505">
                  <a:moveTo>
                    <a:pt x="0" y="5504"/>
                  </a:moveTo>
                  <a:lnTo>
                    <a:pt x="5927" y="5504"/>
                  </a:lnTo>
                  <a:lnTo>
                    <a:pt x="7409" y="4403"/>
                  </a:lnTo>
                  <a:lnTo>
                    <a:pt x="7409" y="0"/>
                  </a:lnTo>
                  <a:lnTo>
                    <a:pt x="5927" y="1100"/>
                  </a:lnTo>
                  <a:lnTo>
                    <a:pt x="5927" y="5504"/>
                  </a:lnTo>
                  <a:lnTo>
                    <a:pt x="5927" y="1100"/>
                  </a:lnTo>
                  <a:lnTo>
                    <a:pt x="0" y="1100"/>
                  </a:lnTo>
                  <a:lnTo>
                    <a:pt x="1481" y="0"/>
                  </a:lnTo>
                  <a:lnTo>
                    <a:pt x="7409" y="0"/>
                  </a:lnTo>
                  <a:lnTo>
                    <a:pt x="1481" y="0"/>
                  </a:lnTo>
                  <a:lnTo>
                    <a:pt x="0" y="1100"/>
                  </a:lnTo>
                  <a:lnTo>
                    <a:pt x="0" y="5504"/>
                  </a:lnTo>
                  <a:close/>
                </a:path>
              </a:pathLst>
            </a:custGeom>
            <a:solidFill>
              <a:srgbClr val="a2c1fe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39" name="TextShape 8"/>
            <p:cNvSpPr txBox="1"/>
            <p:nvPr/>
          </p:nvSpPr>
          <p:spPr>
            <a:xfrm>
              <a:off x="655308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40" name="TextShape 9"/>
            <p:cNvSpPr txBox="1"/>
            <p:nvPr/>
          </p:nvSpPr>
          <p:spPr>
            <a:xfrm>
              <a:off x="6553080" y="594360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8458200" y="5638680"/>
              <a:ext cx="308520" cy="610200"/>
            </a:xfrm>
            <a:custGeom>
              <a:avLst/>
              <a:gdLst/>
              <a:ahLst/>
              <a:rect l="0" t="0" r="r" b="b"/>
              <a:pathLst>
                <a:path w="857" h="1695">
                  <a:moveTo>
                    <a:pt x="14" y="1694"/>
                  </a:moveTo>
                  <a:lnTo>
                    <a:pt x="14" y="1694"/>
                  </a:lnTo>
                  <a:cubicBezTo>
                    <a:pt x="161" y="1693"/>
                    <a:pt x="304" y="1654"/>
                    <a:pt x="431" y="1581"/>
                  </a:cubicBezTo>
                  <a:cubicBezTo>
                    <a:pt x="560" y="1506"/>
                    <a:pt x="667" y="1399"/>
                    <a:pt x="742" y="1271"/>
                  </a:cubicBezTo>
                  <a:cubicBezTo>
                    <a:pt x="816" y="1142"/>
                    <a:pt x="856" y="996"/>
                    <a:pt x="856" y="847"/>
                  </a:cubicBezTo>
                  <a:cubicBezTo>
                    <a:pt x="856" y="698"/>
                    <a:pt x="816" y="552"/>
                    <a:pt x="742" y="423"/>
                  </a:cubicBezTo>
                  <a:cubicBezTo>
                    <a:pt x="667" y="295"/>
                    <a:pt x="560" y="188"/>
                    <a:pt x="431" y="113"/>
                  </a:cubicBezTo>
                  <a:cubicBezTo>
                    <a:pt x="302" y="39"/>
                    <a:pt x="156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</a:path>
              </a:pathLst>
            </a:custGeom>
            <a:ln w="12600">
              <a:solidFill>
                <a:srgbClr val="000000"/>
              </a:solidFill>
              <a:round/>
              <a:tailEnd len="med" type="triangle" w="med"/>
            </a:ln>
          </p:spPr>
        </p:sp>
        <p:sp>
          <p:nvSpPr>
            <p:cNvPr id="242" name="TextShape 11"/>
            <p:cNvSpPr txBox="1"/>
            <p:nvPr/>
          </p:nvSpPr>
          <p:spPr>
            <a:xfrm>
              <a:off x="6461280" y="4784760"/>
              <a:ext cx="18432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>
              <a:noAutofit/>
            </a:bodyPr>
            <a:p>
              <a:pPr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StaticContext</a:t>
              </a:r>
              <a:endParaRPr b="0" lang="en-CA" sz="24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228600" y="838080"/>
            <a:ext cx="84582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point de vue détermine la vue 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304920" y="1752480"/>
            <a:ext cx="8458200" cy="1219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 contexte dynamique gère les accesseurs auxquels la vue a accès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45" name="TextShape 3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246" name="TextShape 4"/>
          <p:cNvSpPr txBox="1"/>
          <p:nvPr/>
        </p:nvSpPr>
        <p:spPr>
          <a:xfrm>
            <a:off x="3048120" y="5105520"/>
            <a:ext cx="13716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47" name="TextShape 5"/>
          <p:cNvSpPr txBox="1"/>
          <p:nvPr/>
        </p:nvSpPr>
        <p:spPr>
          <a:xfrm>
            <a:off x="685800" y="2971800"/>
            <a:ext cx="43434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View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48" name="Line 6"/>
          <p:cNvSpPr/>
          <p:nvPr/>
        </p:nvSpPr>
        <p:spPr>
          <a:xfrm>
            <a:off x="1447920" y="342900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49" name="Group 7"/>
          <p:cNvGrpSpPr/>
          <p:nvPr/>
        </p:nvGrpSpPr>
        <p:grpSpPr>
          <a:xfrm>
            <a:off x="2895480" y="4114800"/>
            <a:ext cx="1371600" cy="533520"/>
            <a:chOff x="2895480" y="4114800"/>
            <a:chExt cx="1371600" cy="533520"/>
          </a:xfrm>
        </p:grpSpPr>
        <p:sp>
          <p:nvSpPr>
            <p:cNvPr id="250" name="Rectangle 8"/>
            <p:cNvSpPr/>
            <p:nvPr/>
          </p:nvSpPr>
          <p:spPr>
            <a:xfrm>
              <a:off x="2948040" y="4191120"/>
              <a:ext cx="131904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51" name="TextShape 9"/>
            <p:cNvSpPr txBox="1"/>
            <p:nvPr/>
          </p:nvSpPr>
          <p:spPr>
            <a:xfrm>
              <a:off x="2895480" y="4114800"/>
              <a:ext cx="131904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</p:grpSp>
      <p:sp>
        <p:nvSpPr>
          <p:cNvPr id="252" name="Line 10"/>
          <p:cNvSpPr/>
          <p:nvPr/>
        </p:nvSpPr>
        <p:spPr>
          <a:xfrm>
            <a:off x="3505320" y="342900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Freeform 11"/>
          <p:cNvSpPr/>
          <p:nvPr/>
        </p:nvSpPr>
        <p:spPr>
          <a:xfrm>
            <a:off x="4427640" y="3429000"/>
            <a:ext cx="450000" cy="1905480"/>
          </a:xfrm>
          <a:custGeom>
            <a:avLst/>
            <a:gdLst/>
            <a:ahLst/>
            <a:rect l="0" t="0" r="r" b="b"/>
            <a:pathLst>
              <a:path w="1250" h="5293">
                <a:moveTo>
                  <a:pt x="0" y="5292"/>
                </a:moveTo>
                <a:lnTo>
                  <a:pt x="0" y="5292"/>
                </a:lnTo>
                <a:cubicBezTo>
                  <a:pt x="215" y="5276"/>
                  <a:pt x="426" y="5032"/>
                  <a:pt x="613" y="4584"/>
                </a:cubicBezTo>
                <a:cubicBezTo>
                  <a:pt x="806" y="4119"/>
                  <a:pt x="967" y="3451"/>
                  <a:pt x="1079" y="2646"/>
                </a:cubicBezTo>
                <a:cubicBezTo>
                  <a:pt x="1190" y="1842"/>
                  <a:pt x="1249" y="929"/>
                  <a:pt x="1249" y="0"/>
                </a:cubicBezTo>
              </a:path>
            </a:pathLst>
          </a:custGeom>
          <a:ln w="12600">
            <a:solidFill>
              <a:srgbClr val="000000"/>
            </a:solidFill>
            <a:custDash>
              <a:ds d="100000" sp="100000"/>
            </a:custDash>
            <a:round/>
            <a:tailEnd len="med" type="triangle" w="med"/>
          </a:ln>
        </p:spPr>
      </p:sp>
      <p:grpSp>
        <p:nvGrpSpPr>
          <p:cNvPr id="254" name="Group 12"/>
          <p:cNvGrpSpPr/>
          <p:nvPr/>
        </p:nvGrpSpPr>
        <p:grpSpPr>
          <a:xfrm>
            <a:off x="152280" y="4495680"/>
            <a:ext cx="2667240" cy="1981440"/>
            <a:chOff x="152280" y="4495680"/>
            <a:chExt cx="2667240" cy="1981440"/>
          </a:xfrm>
        </p:grpSpPr>
        <p:sp>
          <p:nvSpPr>
            <p:cNvPr id="255" name="Freeform 13"/>
            <p:cNvSpPr/>
            <p:nvPr/>
          </p:nvSpPr>
          <p:spPr>
            <a:xfrm>
              <a:off x="152280" y="4495680"/>
              <a:ext cx="2667600" cy="1981800"/>
            </a:xfrm>
            <a:custGeom>
              <a:avLst/>
              <a:gdLst/>
              <a:ahLst/>
              <a:rect l="0" t="0" r="r" b="b"/>
              <a:pathLst>
                <a:path w="7410" h="5505">
                  <a:moveTo>
                    <a:pt x="0" y="5504"/>
                  </a:moveTo>
                  <a:lnTo>
                    <a:pt x="5927" y="5504"/>
                  </a:lnTo>
                  <a:lnTo>
                    <a:pt x="7409" y="4403"/>
                  </a:lnTo>
                  <a:lnTo>
                    <a:pt x="7409" y="0"/>
                  </a:lnTo>
                  <a:lnTo>
                    <a:pt x="5927" y="1100"/>
                  </a:lnTo>
                  <a:lnTo>
                    <a:pt x="5927" y="5504"/>
                  </a:lnTo>
                  <a:lnTo>
                    <a:pt x="5927" y="1100"/>
                  </a:lnTo>
                  <a:lnTo>
                    <a:pt x="0" y="1100"/>
                  </a:lnTo>
                  <a:lnTo>
                    <a:pt x="1481" y="0"/>
                  </a:lnTo>
                  <a:lnTo>
                    <a:pt x="7409" y="0"/>
                  </a:lnTo>
                  <a:lnTo>
                    <a:pt x="1481" y="0"/>
                  </a:lnTo>
                  <a:lnTo>
                    <a:pt x="0" y="1100"/>
                  </a:lnTo>
                  <a:lnTo>
                    <a:pt x="0" y="5504"/>
                  </a:lnTo>
                  <a:close/>
                </a:path>
              </a:pathLst>
            </a:custGeom>
            <a:solidFill>
              <a:srgbClr val="a2c1fe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56" name="TextShape 14"/>
            <p:cNvSpPr txBox="1"/>
            <p:nvPr/>
          </p:nvSpPr>
          <p:spPr>
            <a:xfrm>
              <a:off x="30492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57" name="TextShape 15"/>
            <p:cNvSpPr txBox="1"/>
            <p:nvPr/>
          </p:nvSpPr>
          <p:spPr>
            <a:xfrm>
              <a:off x="304920" y="594360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58" name="Freeform 16"/>
            <p:cNvSpPr/>
            <p:nvPr/>
          </p:nvSpPr>
          <p:spPr>
            <a:xfrm>
              <a:off x="2209680" y="5638680"/>
              <a:ext cx="308520" cy="610200"/>
            </a:xfrm>
            <a:custGeom>
              <a:avLst/>
              <a:gdLst/>
              <a:ahLst/>
              <a:rect l="0" t="0" r="r" b="b"/>
              <a:pathLst>
                <a:path w="857" h="1695">
                  <a:moveTo>
                    <a:pt x="14" y="1694"/>
                  </a:moveTo>
                  <a:lnTo>
                    <a:pt x="14" y="1694"/>
                  </a:lnTo>
                  <a:cubicBezTo>
                    <a:pt x="161" y="1693"/>
                    <a:pt x="304" y="1654"/>
                    <a:pt x="431" y="1581"/>
                  </a:cubicBezTo>
                  <a:cubicBezTo>
                    <a:pt x="560" y="1506"/>
                    <a:pt x="667" y="1399"/>
                    <a:pt x="742" y="1271"/>
                  </a:cubicBezTo>
                  <a:cubicBezTo>
                    <a:pt x="816" y="1142"/>
                    <a:pt x="856" y="996"/>
                    <a:pt x="856" y="847"/>
                  </a:cubicBezTo>
                  <a:cubicBezTo>
                    <a:pt x="856" y="698"/>
                    <a:pt x="816" y="552"/>
                    <a:pt x="742" y="423"/>
                  </a:cubicBezTo>
                  <a:cubicBezTo>
                    <a:pt x="667" y="295"/>
                    <a:pt x="560" y="188"/>
                    <a:pt x="431" y="113"/>
                  </a:cubicBezTo>
                  <a:cubicBezTo>
                    <a:pt x="302" y="39"/>
                    <a:pt x="156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</a:path>
              </a:pathLst>
            </a:custGeom>
            <a:ln w="12600">
              <a:solidFill>
                <a:srgbClr val="000000"/>
              </a:solidFill>
              <a:round/>
              <a:tailEnd len="med" type="triangle" w="med"/>
            </a:ln>
          </p:spPr>
        </p:sp>
        <p:sp>
          <p:nvSpPr>
            <p:cNvPr id="259" name="TextShape 17"/>
            <p:cNvSpPr txBox="1"/>
            <p:nvPr/>
          </p:nvSpPr>
          <p:spPr>
            <a:xfrm>
              <a:off x="212760" y="4784760"/>
              <a:ext cx="2266920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>
              <a:noAutofit/>
            </a:bodyPr>
            <a:p>
              <a:pPr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DynamicContext</a:t>
              </a:r>
              <a:endParaRPr b="0" lang="en-CA" sz="2400" spc="-1" strike="noStrike">
                <a:latin typeface="Arial"/>
              </a:endParaRPr>
            </a:p>
          </p:txBody>
        </p:sp>
      </p:grpSp>
      <p:sp>
        <p:nvSpPr>
          <p:cNvPr id="260" name="TextShape 18"/>
          <p:cNvSpPr txBox="1"/>
          <p:nvPr/>
        </p:nvSpPr>
        <p:spPr>
          <a:xfrm>
            <a:off x="5257800" y="2971800"/>
            <a:ext cx="3809880" cy="3733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91440" indent="-914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demande au contexte dynamique de satisfaire ses spécifications</a:t>
            </a:r>
            <a:endParaRPr b="0" lang="en-CA" sz="3200" spc="-1" strike="noStrike">
              <a:latin typeface="Arial"/>
            </a:endParaRPr>
          </a:p>
          <a:p>
            <a:pPr marL="91440" indent="-914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Elle utilise ceux choisis par le contexte dynamique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380880" y="838080"/>
            <a:ext cx="86868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Représentation arborescente classique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représentation des arborscences implique une projection heuristique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Représentation classique: Les projections s’excluent et compétitionnent pour l’espace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47" name="TextShape 3"/>
          <p:cNvSpPr txBox="1"/>
          <p:nvPr/>
        </p:nvSpPr>
        <p:spPr>
          <a:xfrm>
            <a:off x="5241960" y="255600"/>
            <a:ext cx="344340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Visualiser des données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48" name="Freeform 4"/>
          <p:cNvSpPr/>
          <p:nvPr/>
        </p:nvSpPr>
        <p:spPr>
          <a:xfrm>
            <a:off x="3429000" y="4343400"/>
            <a:ext cx="2134440" cy="2286720"/>
          </a:xfrm>
          <a:custGeom>
            <a:avLst/>
            <a:gdLst/>
            <a:ahLst/>
            <a:rect l="0" t="0" r="r" b="b"/>
            <a:pathLst>
              <a:path w="5929" h="6352">
                <a:moveTo>
                  <a:pt x="0" y="6351"/>
                </a:moveTo>
                <a:lnTo>
                  <a:pt x="5928" y="6351"/>
                </a:lnTo>
                <a:lnTo>
                  <a:pt x="2964" y="0"/>
                </a:lnTo>
                <a:lnTo>
                  <a:pt x="0" y="6351"/>
                </a:lnTo>
                <a:close/>
              </a:path>
            </a:pathLst>
          </a:custGeom>
          <a:solidFill>
            <a:srgbClr val="081d58"/>
          </a:solidFill>
          <a:ln>
            <a:noFill/>
          </a:ln>
        </p:spPr>
      </p:sp>
      <p:sp>
        <p:nvSpPr>
          <p:cNvPr id="49" name="Ellipse 5"/>
          <p:cNvSpPr/>
          <p:nvPr/>
        </p:nvSpPr>
        <p:spPr>
          <a:xfrm>
            <a:off x="4343400" y="419112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50" name="Freeform 6"/>
          <p:cNvSpPr/>
          <p:nvPr/>
        </p:nvSpPr>
        <p:spPr>
          <a:xfrm>
            <a:off x="3429000" y="5105520"/>
            <a:ext cx="1067400" cy="1524600"/>
          </a:xfrm>
          <a:custGeom>
            <a:avLst/>
            <a:gdLst/>
            <a:ahLst/>
            <a:rect l="0" t="0" r="r" b="b"/>
            <a:pathLst>
              <a:path w="2965" h="4235">
                <a:moveTo>
                  <a:pt x="0" y="4234"/>
                </a:moveTo>
                <a:lnTo>
                  <a:pt x="2964" y="4234"/>
                </a:lnTo>
                <a:lnTo>
                  <a:pt x="1481" y="0"/>
                </a:lnTo>
                <a:lnTo>
                  <a:pt x="0" y="4234"/>
                </a:lnTo>
                <a:close/>
              </a:path>
            </a:pathLst>
          </a:custGeom>
          <a:solidFill>
            <a:srgbClr val="00279f"/>
          </a:solidFill>
          <a:ln>
            <a:noFill/>
          </a:ln>
        </p:spPr>
      </p:sp>
      <p:sp>
        <p:nvSpPr>
          <p:cNvPr id="51" name="Freeform 7"/>
          <p:cNvSpPr/>
          <p:nvPr/>
        </p:nvSpPr>
        <p:spPr>
          <a:xfrm>
            <a:off x="4495680" y="5105520"/>
            <a:ext cx="1067400" cy="1524600"/>
          </a:xfrm>
          <a:custGeom>
            <a:avLst/>
            <a:gdLst/>
            <a:ahLst/>
            <a:rect l="0" t="0" r="r" b="b"/>
            <a:pathLst>
              <a:path w="2965" h="4235">
                <a:moveTo>
                  <a:pt x="0" y="4234"/>
                </a:moveTo>
                <a:lnTo>
                  <a:pt x="2964" y="4234"/>
                </a:lnTo>
                <a:lnTo>
                  <a:pt x="1481" y="0"/>
                </a:lnTo>
                <a:lnTo>
                  <a:pt x="0" y="4234"/>
                </a:lnTo>
                <a:close/>
              </a:path>
            </a:pathLst>
          </a:custGeom>
          <a:solidFill>
            <a:srgbClr val="00279f"/>
          </a:solidFill>
          <a:ln>
            <a:noFill/>
          </a:ln>
        </p:spPr>
      </p:sp>
      <p:sp>
        <p:nvSpPr>
          <p:cNvPr id="52" name="Freeform 8"/>
          <p:cNvSpPr/>
          <p:nvPr/>
        </p:nvSpPr>
        <p:spPr>
          <a:xfrm>
            <a:off x="3962520" y="5791320"/>
            <a:ext cx="457920" cy="762840"/>
          </a:xfrm>
          <a:custGeom>
            <a:avLst/>
            <a:gdLst/>
            <a:ahLst/>
            <a:rect l="0" t="0" r="r" b="b"/>
            <a:pathLst>
              <a:path w="1272" h="2119">
                <a:moveTo>
                  <a:pt x="0" y="2118"/>
                </a:moveTo>
                <a:lnTo>
                  <a:pt x="1271" y="2118"/>
                </a:lnTo>
                <a:lnTo>
                  <a:pt x="635" y="0"/>
                </a:lnTo>
                <a:lnTo>
                  <a:pt x="0" y="2118"/>
                </a:lnTo>
                <a:close/>
              </a:path>
            </a:pathLst>
          </a:custGeom>
          <a:solidFill>
            <a:srgbClr val="063de8"/>
          </a:solidFill>
          <a:ln>
            <a:noFill/>
          </a:ln>
        </p:spPr>
      </p:sp>
      <p:sp>
        <p:nvSpPr>
          <p:cNvPr id="53" name="Freeform 9"/>
          <p:cNvSpPr/>
          <p:nvPr/>
        </p:nvSpPr>
        <p:spPr>
          <a:xfrm>
            <a:off x="4572000" y="5791320"/>
            <a:ext cx="381600" cy="762840"/>
          </a:xfrm>
          <a:custGeom>
            <a:avLst/>
            <a:gdLst/>
            <a:ahLst/>
            <a:rect l="0" t="0" r="r" b="b"/>
            <a:pathLst>
              <a:path w="1060" h="2119">
                <a:moveTo>
                  <a:pt x="1059" y="2118"/>
                </a:moveTo>
                <a:lnTo>
                  <a:pt x="0" y="2118"/>
                </a:lnTo>
                <a:lnTo>
                  <a:pt x="530" y="0"/>
                </a:lnTo>
                <a:lnTo>
                  <a:pt x="1059" y="2118"/>
                </a:lnTo>
                <a:close/>
              </a:path>
            </a:pathLst>
          </a:custGeom>
          <a:solidFill>
            <a:srgbClr val="063de8"/>
          </a:solidFill>
          <a:ln>
            <a:noFill/>
          </a:ln>
        </p:spPr>
      </p:sp>
      <p:sp>
        <p:nvSpPr>
          <p:cNvPr id="54" name="Ellipse 10"/>
          <p:cNvSpPr/>
          <p:nvPr/>
        </p:nvSpPr>
        <p:spPr>
          <a:xfrm>
            <a:off x="388620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55" name="Ellipse 11"/>
          <p:cNvSpPr/>
          <p:nvPr/>
        </p:nvSpPr>
        <p:spPr>
          <a:xfrm>
            <a:off x="419112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56" name="Ellipse 12"/>
          <p:cNvSpPr/>
          <p:nvPr/>
        </p:nvSpPr>
        <p:spPr>
          <a:xfrm>
            <a:off x="449568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57" name="Ellipse 13"/>
          <p:cNvSpPr/>
          <p:nvPr/>
        </p:nvSpPr>
        <p:spPr>
          <a:xfrm>
            <a:off x="480060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58" name="Ellipse 14"/>
          <p:cNvSpPr/>
          <p:nvPr/>
        </p:nvSpPr>
        <p:spPr>
          <a:xfrm>
            <a:off x="4038480" y="487692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59" name="Ellipse 15"/>
          <p:cNvSpPr/>
          <p:nvPr/>
        </p:nvSpPr>
        <p:spPr>
          <a:xfrm>
            <a:off x="4648320" y="487692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0" name="Ellipse 16"/>
          <p:cNvSpPr/>
          <p:nvPr/>
        </p:nvSpPr>
        <p:spPr>
          <a:xfrm>
            <a:off x="4572000" y="563868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1" name="Ellipse 17"/>
          <p:cNvSpPr/>
          <p:nvPr/>
        </p:nvSpPr>
        <p:spPr>
          <a:xfrm>
            <a:off x="4191120" y="563868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2" name="Freeform 18"/>
          <p:cNvSpPr/>
          <p:nvPr/>
        </p:nvSpPr>
        <p:spPr>
          <a:xfrm>
            <a:off x="5181480" y="5791320"/>
            <a:ext cx="381600" cy="762840"/>
          </a:xfrm>
          <a:custGeom>
            <a:avLst/>
            <a:gdLst/>
            <a:ahLst/>
            <a:rect l="0" t="0" r="r" b="b"/>
            <a:pathLst>
              <a:path w="1060" h="2119">
                <a:moveTo>
                  <a:pt x="1059" y="2118"/>
                </a:moveTo>
                <a:lnTo>
                  <a:pt x="0" y="2118"/>
                </a:lnTo>
                <a:lnTo>
                  <a:pt x="530" y="0"/>
                </a:lnTo>
                <a:lnTo>
                  <a:pt x="1059" y="2118"/>
                </a:lnTo>
                <a:close/>
              </a:path>
            </a:pathLst>
          </a:custGeom>
          <a:solidFill>
            <a:srgbClr val="063de8"/>
          </a:solidFill>
          <a:ln>
            <a:noFill/>
          </a:ln>
        </p:spPr>
      </p:sp>
      <p:sp>
        <p:nvSpPr>
          <p:cNvPr id="63" name="Ellipse 19"/>
          <p:cNvSpPr/>
          <p:nvPr/>
        </p:nvSpPr>
        <p:spPr>
          <a:xfrm>
            <a:off x="510552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4" name="Ellipse 20"/>
          <p:cNvSpPr/>
          <p:nvPr/>
        </p:nvSpPr>
        <p:spPr>
          <a:xfrm>
            <a:off x="541008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5" name="Ellipse 21"/>
          <p:cNvSpPr/>
          <p:nvPr/>
        </p:nvSpPr>
        <p:spPr>
          <a:xfrm>
            <a:off x="5029200" y="563868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6" name="Freeform 22"/>
          <p:cNvSpPr/>
          <p:nvPr/>
        </p:nvSpPr>
        <p:spPr>
          <a:xfrm>
            <a:off x="3429000" y="5791320"/>
            <a:ext cx="381600" cy="762840"/>
          </a:xfrm>
          <a:custGeom>
            <a:avLst/>
            <a:gdLst/>
            <a:ahLst/>
            <a:rect l="0" t="0" r="r" b="b"/>
            <a:pathLst>
              <a:path w="1060" h="2119">
                <a:moveTo>
                  <a:pt x="0" y="2118"/>
                </a:moveTo>
                <a:lnTo>
                  <a:pt x="1059" y="2118"/>
                </a:lnTo>
                <a:lnTo>
                  <a:pt x="530" y="0"/>
                </a:lnTo>
                <a:lnTo>
                  <a:pt x="0" y="2118"/>
                </a:lnTo>
                <a:close/>
              </a:path>
            </a:pathLst>
          </a:custGeom>
          <a:solidFill>
            <a:srgbClr val="063de8"/>
          </a:solidFill>
          <a:ln>
            <a:noFill/>
          </a:ln>
        </p:spPr>
      </p:sp>
      <p:sp>
        <p:nvSpPr>
          <p:cNvPr id="67" name="Ellipse 23"/>
          <p:cNvSpPr/>
          <p:nvPr/>
        </p:nvSpPr>
        <p:spPr>
          <a:xfrm>
            <a:off x="327672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8" name="Ellipse 24"/>
          <p:cNvSpPr/>
          <p:nvPr/>
        </p:nvSpPr>
        <p:spPr>
          <a:xfrm>
            <a:off x="3581280" y="640080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69" name="Ellipse 25"/>
          <p:cNvSpPr/>
          <p:nvPr/>
        </p:nvSpPr>
        <p:spPr>
          <a:xfrm>
            <a:off x="3657600" y="5638680"/>
            <a:ext cx="304920" cy="304920"/>
          </a:xfrm>
          <a:prstGeom prst="ellipse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Shape 1"/>
          <p:cNvSpPr txBox="1"/>
          <p:nvPr/>
        </p:nvSpPr>
        <p:spPr>
          <a:xfrm>
            <a:off x="380880" y="838080"/>
            <a:ext cx="830592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Contextes dynamiques et statiques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62" name="TextShape 2"/>
          <p:cNvSpPr txBox="1"/>
          <p:nvPr/>
        </p:nvSpPr>
        <p:spPr>
          <a:xfrm>
            <a:off x="685800" y="1905120"/>
            <a:ext cx="7772400" cy="1600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contextes dynamiques s’enrichissent d’accesseurs tirés des contextes statiques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Chaque spécification est fixée sur demande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63" name="TextShape 3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264" name="TextShape 4"/>
          <p:cNvSpPr txBox="1"/>
          <p:nvPr/>
        </p:nvSpPr>
        <p:spPr>
          <a:xfrm>
            <a:off x="4495680" y="6095880"/>
            <a:ext cx="13716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65" name="TextShape 5"/>
          <p:cNvSpPr txBox="1"/>
          <p:nvPr/>
        </p:nvSpPr>
        <p:spPr>
          <a:xfrm>
            <a:off x="6705720" y="358128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  <a:effectLst>
            <a:outerShdw dist="0" dir="0">
              <a:srgbClr val="919191"/>
            </a:outerShdw>
          </a:effectLst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66" name="Line 6"/>
          <p:cNvSpPr/>
          <p:nvPr/>
        </p:nvSpPr>
        <p:spPr>
          <a:xfrm>
            <a:off x="7696080" y="403848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7" name="TextShape 7"/>
          <p:cNvSpPr txBox="1"/>
          <p:nvPr/>
        </p:nvSpPr>
        <p:spPr>
          <a:xfrm>
            <a:off x="685800" y="3581280"/>
            <a:ext cx="43434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View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68" name="Line 8"/>
          <p:cNvSpPr/>
          <p:nvPr/>
        </p:nvSpPr>
        <p:spPr>
          <a:xfrm>
            <a:off x="1447920" y="4038480"/>
            <a:ext cx="0" cy="4572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69" name="Group 9"/>
          <p:cNvGrpSpPr/>
          <p:nvPr/>
        </p:nvGrpSpPr>
        <p:grpSpPr>
          <a:xfrm>
            <a:off x="4495680" y="4724280"/>
            <a:ext cx="1371600" cy="533520"/>
            <a:chOff x="4495680" y="4724280"/>
            <a:chExt cx="1371600" cy="533520"/>
          </a:xfrm>
        </p:grpSpPr>
        <p:sp>
          <p:nvSpPr>
            <p:cNvPr id="270" name="Rectangle 10"/>
            <p:cNvSpPr/>
            <p:nvPr/>
          </p:nvSpPr>
          <p:spPr>
            <a:xfrm>
              <a:off x="4548240" y="4800600"/>
              <a:ext cx="131904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71" name="TextShape 11"/>
            <p:cNvSpPr txBox="1"/>
            <p:nvPr/>
          </p:nvSpPr>
          <p:spPr>
            <a:xfrm>
              <a:off x="4495680" y="4724280"/>
              <a:ext cx="131904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</p:grpSp>
      <p:sp>
        <p:nvSpPr>
          <p:cNvPr id="272" name="Freeform 12"/>
          <p:cNvSpPr/>
          <p:nvPr/>
        </p:nvSpPr>
        <p:spPr>
          <a:xfrm>
            <a:off x="5867280" y="4952880"/>
            <a:ext cx="534240" cy="1372320"/>
          </a:xfrm>
          <a:custGeom>
            <a:avLst/>
            <a:gdLst/>
            <a:ahLst/>
            <a:rect l="0" t="0" r="r" b="b"/>
            <a:pathLst>
              <a:path w="1484" h="3812">
                <a:moveTo>
                  <a:pt x="0" y="3811"/>
                </a:moveTo>
                <a:lnTo>
                  <a:pt x="0" y="3811"/>
                </a:lnTo>
                <a:cubicBezTo>
                  <a:pt x="260" y="3811"/>
                  <a:pt x="516" y="3723"/>
                  <a:pt x="742" y="3556"/>
                </a:cubicBezTo>
                <a:cubicBezTo>
                  <a:pt x="967" y="3388"/>
                  <a:pt x="1154" y="3148"/>
                  <a:pt x="1284" y="2858"/>
                </a:cubicBezTo>
                <a:cubicBezTo>
                  <a:pt x="1414" y="2569"/>
                  <a:pt x="1483" y="2240"/>
                  <a:pt x="1483" y="1905"/>
                </a:cubicBezTo>
                <a:cubicBezTo>
                  <a:pt x="1483" y="1571"/>
                  <a:pt x="1414" y="1242"/>
                  <a:pt x="1284" y="953"/>
                </a:cubicBezTo>
                <a:cubicBezTo>
                  <a:pt x="1154" y="663"/>
                  <a:pt x="967" y="423"/>
                  <a:pt x="741" y="255"/>
                </a:cubicBezTo>
                <a:cubicBezTo>
                  <a:pt x="516" y="88"/>
                  <a:pt x="260" y="0"/>
                  <a:pt x="0" y="0"/>
                </a:cubicBezTo>
              </a:path>
            </a:pathLst>
          </a:custGeom>
          <a:ln w="12600">
            <a:solidFill>
              <a:srgbClr val="000000"/>
            </a:solidFill>
            <a:round/>
            <a:headEnd len="med" type="triangle" w="med"/>
          </a:ln>
        </p:spPr>
      </p:sp>
      <p:sp>
        <p:nvSpPr>
          <p:cNvPr id="273" name="Line 13"/>
          <p:cNvSpPr/>
          <p:nvPr/>
        </p:nvSpPr>
        <p:spPr>
          <a:xfrm>
            <a:off x="4800600" y="403848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74" name="Freeform 14"/>
          <p:cNvSpPr/>
          <p:nvPr/>
        </p:nvSpPr>
        <p:spPr>
          <a:xfrm>
            <a:off x="3962520" y="4114800"/>
            <a:ext cx="457920" cy="2058120"/>
          </a:xfrm>
          <a:custGeom>
            <a:avLst/>
            <a:gdLst/>
            <a:ahLst/>
            <a:rect l="0" t="0" r="r" b="b"/>
            <a:pathLst>
              <a:path w="1272" h="5717">
                <a:moveTo>
                  <a:pt x="0" y="0"/>
                </a:moveTo>
                <a:lnTo>
                  <a:pt x="0" y="0"/>
                </a:lnTo>
                <a:cubicBezTo>
                  <a:pt x="0" y="1003"/>
                  <a:pt x="59" y="1989"/>
                  <a:pt x="170" y="2858"/>
                </a:cubicBezTo>
                <a:cubicBezTo>
                  <a:pt x="282" y="3727"/>
                  <a:pt x="442" y="4449"/>
                  <a:pt x="636" y="4950"/>
                </a:cubicBezTo>
                <a:cubicBezTo>
                  <a:pt x="829" y="5452"/>
                  <a:pt x="1048" y="5716"/>
                  <a:pt x="1271" y="5716"/>
                </a:cubicBezTo>
              </a:path>
            </a:pathLst>
          </a:custGeom>
          <a:ln w="12600">
            <a:solidFill>
              <a:srgbClr val="000000"/>
            </a:solidFill>
            <a:custDash>
              <a:ds d="100000" sp="100000"/>
            </a:custDash>
            <a:round/>
            <a:headEnd len="med" type="triangle" w="med"/>
          </a:ln>
        </p:spPr>
      </p:sp>
      <p:grpSp>
        <p:nvGrpSpPr>
          <p:cNvPr id="275" name="Group 15"/>
          <p:cNvGrpSpPr/>
          <p:nvPr/>
        </p:nvGrpSpPr>
        <p:grpSpPr>
          <a:xfrm>
            <a:off x="762120" y="4495680"/>
            <a:ext cx="2667240" cy="1981440"/>
            <a:chOff x="762120" y="4495680"/>
            <a:chExt cx="2667240" cy="1981440"/>
          </a:xfrm>
        </p:grpSpPr>
        <p:sp>
          <p:nvSpPr>
            <p:cNvPr id="276" name="Freeform 16"/>
            <p:cNvSpPr/>
            <p:nvPr/>
          </p:nvSpPr>
          <p:spPr>
            <a:xfrm>
              <a:off x="762120" y="4495680"/>
              <a:ext cx="2667600" cy="1981800"/>
            </a:xfrm>
            <a:custGeom>
              <a:avLst/>
              <a:gdLst/>
              <a:ahLst/>
              <a:rect l="0" t="0" r="r" b="b"/>
              <a:pathLst>
                <a:path w="7410" h="5505">
                  <a:moveTo>
                    <a:pt x="0" y="5504"/>
                  </a:moveTo>
                  <a:lnTo>
                    <a:pt x="5927" y="5504"/>
                  </a:lnTo>
                  <a:lnTo>
                    <a:pt x="7409" y="4403"/>
                  </a:lnTo>
                  <a:lnTo>
                    <a:pt x="7409" y="0"/>
                  </a:lnTo>
                  <a:lnTo>
                    <a:pt x="5927" y="1100"/>
                  </a:lnTo>
                  <a:lnTo>
                    <a:pt x="5927" y="5504"/>
                  </a:lnTo>
                  <a:lnTo>
                    <a:pt x="5927" y="1100"/>
                  </a:lnTo>
                  <a:lnTo>
                    <a:pt x="0" y="1100"/>
                  </a:lnTo>
                  <a:lnTo>
                    <a:pt x="1481" y="0"/>
                  </a:lnTo>
                  <a:lnTo>
                    <a:pt x="7409" y="0"/>
                  </a:lnTo>
                  <a:lnTo>
                    <a:pt x="1481" y="0"/>
                  </a:lnTo>
                  <a:lnTo>
                    <a:pt x="0" y="1100"/>
                  </a:lnTo>
                  <a:lnTo>
                    <a:pt x="0" y="5504"/>
                  </a:lnTo>
                  <a:close/>
                </a:path>
              </a:pathLst>
            </a:custGeom>
            <a:solidFill>
              <a:srgbClr val="a2c1fe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77" name="TextShape 17"/>
            <p:cNvSpPr txBox="1"/>
            <p:nvPr/>
          </p:nvSpPr>
          <p:spPr>
            <a:xfrm>
              <a:off x="91440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78" name="TextShape 18"/>
            <p:cNvSpPr txBox="1"/>
            <p:nvPr/>
          </p:nvSpPr>
          <p:spPr>
            <a:xfrm>
              <a:off x="914400" y="594360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79" name="Freeform 19"/>
            <p:cNvSpPr/>
            <p:nvPr/>
          </p:nvSpPr>
          <p:spPr>
            <a:xfrm>
              <a:off x="2819520" y="5638680"/>
              <a:ext cx="308520" cy="610200"/>
            </a:xfrm>
            <a:custGeom>
              <a:avLst/>
              <a:gdLst/>
              <a:ahLst/>
              <a:rect l="0" t="0" r="r" b="b"/>
              <a:pathLst>
                <a:path w="857" h="1695">
                  <a:moveTo>
                    <a:pt x="14" y="1694"/>
                  </a:moveTo>
                  <a:lnTo>
                    <a:pt x="14" y="1694"/>
                  </a:lnTo>
                  <a:cubicBezTo>
                    <a:pt x="161" y="1693"/>
                    <a:pt x="304" y="1654"/>
                    <a:pt x="431" y="1581"/>
                  </a:cubicBezTo>
                  <a:cubicBezTo>
                    <a:pt x="560" y="1506"/>
                    <a:pt x="667" y="1399"/>
                    <a:pt x="742" y="1271"/>
                  </a:cubicBezTo>
                  <a:cubicBezTo>
                    <a:pt x="816" y="1142"/>
                    <a:pt x="856" y="996"/>
                    <a:pt x="856" y="847"/>
                  </a:cubicBezTo>
                  <a:cubicBezTo>
                    <a:pt x="856" y="698"/>
                    <a:pt x="816" y="552"/>
                    <a:pt x="742" y="423"/>
                  </a:cubicBezTo>
                  <a:cubicBezTo>
                    <a:pt x="667" y="295"/>
                    <a:pt x="560" y="188"/>
                    <a:pt x="431" y="113"/>
                  </a:cubicBezTo>
                  <a:cubicBezTo>
                    <a:pt x="302" y="39"/>
                    <a:pt x="156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</a:path>
              </a:pathLst>
            </a:custGeom>
            <a:ln w="12600">
              <a:solidFill>
                <a:srgbClr val="000000"/>
              </a:solidFill>
              <a:round/>
              <a:tailEnd len="med" type="triangle" w="med"/>
            </a:ln>
          </p:spPr>
        </p:sp>
        <p:sp>
          <p:nvSpPr>
            <p:cNvPr id="280" name="TextShape 20"/>
            <p:cNvSpPr txBox="1"/>
            <p:nvPr/>
          </p:nvSpPr>
          <p:spPr>
            <a:xfrm>
              <a:off x="822240" y="4784760"/>
              <a:ext cx="2266920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>
              <a:noAutofit/>
            </a:bodyPr>
            <a:p>
              <a:pPr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DynamicContext</a:t>
              </a:r>
              <a:endParaRPr b="0" lang="en-CA" sz="2400" spc="-1" strike="noStrike">
                <a:latin typeface="Arial"/>
              </a:endParaRPr>
            </a:p>
          </p:txBody>
        </p:sp>
      </p:grpSp>
      <p:grpSp>
        <p:nvGrpSpPr>
          <p:cNvPr id="281" name="Group 21"/>
          <p:cNvGrpSpPr/>
          <p:nvPr/>
        </p:nvGrpSpPr>
        <p:grpSpPr>
          <a:xfrm>
            <a:off x="6400800" y="4495680"/>
            <a:ext cx="2667240" cy="1981440"/>
            <a:chOff x="6400800" y="4495680"/>
            <a:chExt cx="2667240" cy="1981440"/>
          </a:xfrm>
        </p:grpSpPr>
        <p:sp>
          <p:nvSpPr>
            <p:cNvPr id="282" name="Freeform 22"/>
            <p:cNvSpPr/>
            <p:nvPr/>
          </p:nvSpPr>
          <p:spPr>
            <a:xfrm>
              <a:off x="6400800" y="4495680"/>
              <a:ext cx="2667600" cy="1981800"/>
            </a:xfrm>
            <a:custGeom>
              <a:avLst/>
              <a:gdLst/>
              <a:ahLst/>
              <a:rect l="0" t="0" r="r" b="b"/>
              <a:pathLst>
                <a:path w="7410" h="5505">
                  <a:moveTo>
                    <a:pt x="0" y="5504"/>
                  </a:moveTo>
                  <a:lnTo>
                    <a:pt x="5927" y="5504"/>
                  </a:lnTo>
                  <a:lnTo>
                    <a:pt x="7409" y="4403"/>
                  </a:lnTo>
                  <a:lnTo>
                    <a:pt x="7409" y="0"/>
                  </a:lnTo>
                  <a:lnTo>
                    <a:pt x="5927" y="1100"/>
                  </a:lnTo>
                  <a:lnTo>
                    <a:pt x="5927" y="5504"/>
                  </a:lnTo>
                  <a:lnTo>
                    <a:pt x="5927" y="1100"/>
                  </a:lnTo>
                  <a:lnTo>
                    <a:pt x="0" y="1100"/>
                  </a:lnTo>
                  <a:lnTo>
                    <a:pt x="1481" y="0"/>
                  </a:lnTo>
                  <a:lnTo>
                    <a:pt x="7409" y="0"/>
                  </a:lnTo>
                  <a:lnTo>
                    <a:pt x="1481" y="0"/>
                  </a:lnTo>
                  <a:lnTo>
                    <a:pt x="0" y="1100"/>
                  </a:lnTo>
                  <a:lnTo>
                    <a:pt x="0" y="5504"/>
                  </a:lnTo>
                  <a:close/>
                </a:path>
              </a:pathLst>
            </a:custGeom>
            <a:solidFill>
              <a:srgbClr val="a2c1fe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283" name="TextShape 23"/>
            <p:cNvSpPr txBox="1"/>
            <p:nvPr/>
          </p:nvSpPr>
          <p:spPr>
            <a:xfrm>
              <a:off x="655308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84" name="TextShape 24"/>
            <p:cNvSpPr txBox="1"/>
            <p:nvPr/>
          </p:nvSpPr>
          <p:spPr>
            <a:xfrm>
              <a:off x="6553080" y="594360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285" name="Freeform 25"/>
            <p:cNvSpPr/>
            <p:nvPr/>
          </p:nvSpPr>
          <p:spPr>
            <a:xfrm>
              <a:off x="8458200" y="5638680"/>
              <a:ext cx="308520" cy="610200"/>
            </a:xfrm>
            <a:custGeom>
              <a:avLst/>
              <a:gdLst/>
              <a:ahLst/>
              <a:rect l="0" t="0" r="r" b="b"/>
              <a:pathLst>
                <a:path w="857" h="1695">
                  <a:moveTo>
                    <a:pt x="14" y="1694"/>
                  </a:moveTo>
                  <a:lnTo>
                    <a:pt x="14" y="1694"/>
                  </a:lnTo>
                  <a:cubicBezTo>
                    <a:pt x="161" y="1693"/>
                    <a:pt x="304" y="1654"/>
                    <a:pt x="431" y="1581"/>
                  </a:cubicBezTo>
                  <a:cubicBezTo>
                    <a:pt x="560" y="1506"/>
                    <a:pt x="667" y="1399"/>
                    <a:pt x="742" y="1271"/>
                  </a:cubicBezTo>
                  <a:cubicBezTo>
                    <a:pt x="816" y="1142"/>
                    <a:pt x="856" y="996"/>
                    <a:pt x="856" y="847"/>
                  </a:cubicBezTo>
                  <a:cubicBezTo>
                    <a:pt x="856" y="698"/>
                    <a:pt x="816" y="552"/>
                    <a:pt x="742" y="423"/>
                  </a:cubicBezTo>
                  <a:cubicBezTo>
                    <a:pt x="667" y="295"/>
                    <a:pt x="560" y="188"/>
                    <a:pt x="431" y="113"/>
                  </a:cubicBezTo>
                  <a:cubicBezTo>
                    <a:pt x="302" y="39"/>
                    <a:pt x="156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</a:path>
              </a:pathLst>
            </a:custGeom>
            <a:ln w="12600">
              <a:solidFill>
                <a:srgbClr val="000000"/>
              </a:solidFill>
              <a:round/>
              <a:tailEnd len="med" type="triangle" w="med"/>
            </a:ln>
          </p:spPr>
        </p:sp>
        <p:sp>
          <p:nvSpPr>
            <p:cNvPr id="286" name="TextShape 26"/>
            <p:cNvSpPr txBox="1"/>
            <p:nvPr/>
          </p:nvSpPr>
          <p:spPr>
            <a:xfrm>
              <a:off x="6461280" y="4784760"/>
              <a:ext cx="18432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>
              <a:noAutofit/>
            </a:bodyPr>
            <a:p>
              <a:pPr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StaticContext</a:t>
              </a:r>
              <a:endParaRPr b="0" lang="en-CA" sz="2400" spc="-1" strike="noStrike">
                <a:latin typeface="Arial"/>
              </a:endParaRPr>
            </a:p>
          </p:txBody>
        </p:sp>
      </p:grpSp>
      <p:sp>
        <p:nvSpPr>
          <p:cNvPr id="287" name="Line 27"/>
          <p:cNvSpPr/>
          <p:nvPr/>
        </p:nvSpPr>
        <p:spPr>
          <a:xfrm flipH="1" flipV="1">
            <a:off x="3429000" y="5943600"/>
            <a:ext cx="1066680" cy="457200"/>
          </a:xfrm>
          <a:prstGeom prst="line">
            <a:avLst/>
          </a:prstGeom>
          <a:ln w="38160">
            <a:solidFill>
              <a:srgbClr val="000000"/>
            </a:solidFill>
            <a:custDash>
              <a:ds d="200000" sp="2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Suggestions d’accesseurs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89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Plusieurs accesseurs peuvent répondre à une spécification abstraite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dynamique est initialisé avec des paires spécification abstraite-accesseurs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dynamique est initialisé avec des suggestions d’accesseurs pour des spécifications abstraites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290" name="TextShape 3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Processus de choix d’Accesseurs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292" name="TextShape 2"/>
          <p:cNvSpPr txBox="1"/>
          <p:nvPr/>
        </p:nvSpPr>
        <p:spPr>
          <a:xfrm>
            <a:off x="5241960" y="255600"/>
            <a:ext cx="35607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293" name="TextShape 3"/>
          <p:cNvSpPr txBox="1"/>
          <p:nvPr/>
        </p:nvSpPr>
        <p:spPr>
          <a:xfrm>
            <a:off x="4495680" y="5486400"/>
            <a:ext cx="13716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94" name="TextShape 4"/>
          <p:cNvSpPr txBox="1"/>
          <p:nvPr/>
        </p:nvSpPr>
        <p:spPr>
          <a:xfrm>
            <a:off x="6705720" y="29718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  <a:effectLst>
            <a:outerShdw dist="0" dir="0">
              <a:srgbClr val="919191"/>
            </a:outerShdw>
          </a:effectLst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95" name="Line 5"/>
          <p:cNvSpPr/>
          <p:nvPr/>
        </p:nvSpPr>
        <p:spPr>
          <a:xfrm>
            <a:off x="7696080" y="342900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6" name="TextShape 6"/>
          <p:cNvSpPr txBox="1"/>
          <p:nvPr/>
        </p:nvSpPr>
        <p:spPr>
          <a:xfrm>
            <a:off x="685800" y="2971800"/>
            <a:ext cx="434340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View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297" name="Line 7"/>
          <p:cNvSpPr/>
          <p:nvPr/>
        </p:nvSpPr>
        <p:spPr>
          <a:xfrm>
            <a:off x="1447920" y="3429000"/>
            <a:ext cx="0" cy="106668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98" name="Group 8"/>
          <p:cNvGrpSpPr/>
          <p:nvPr/>
        </p:nvGrpSpPr>
        <p:grpSpPr>
          <a:xfrm>
            <a:off x="4495680" y="4114800"/>
            <a:ext cx="1371600" cy="533520"/>
            <a:chOff x="4495680" y="4114800"/>
            <a:chExt cx="1371600" cy="533520"/>
          </a:xfrm>
        </p:grpSpPr>
        <p:sp>
          <p:nvSpPr>
            <p:cNvPr id="299" name="Rectangle 9"/>
            <p:cNvSpPr/>
            <p:nvPr/>
          </p:nvSpPr>
          <p:spPr>
            <a:xfrm>
              <a:off x="4548240" y="4191120"/>
              <a:ext cx="131904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300" name="TextShape 10"/>
            <p:cNvSpPr txBox="1"/>
            <p:nvPr/>
          </p:nvSpPr>
          <p:spPr>
            <a:xfrm>
              <a:off x="4495680" y="4114800"/>
              <a:ext cx="131904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</p:grpSp>
      <p:sp>
        <p:nvSpPr>
          <p:cNvPr id="301" name="TextShape 11"/>
          <p:cNvSpPr txBox="1"/>
          <p:nvPr/>
        </p:nvSpPr>
        <p:spPr>
          <a:xfrm>
            <a:off x="3009960" y="4800600"/>
            <a:ext cx="95256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Hints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02" name="Line 12"/>
          <p:cNvSpPr/>
          <p:nvPr/>
        </p:nvSpPr>
        <p:spPr>
          <a:xfrm>
            <a:off x="2819520" y="4495680"/>
            <a:ext cx="609480" cy="30492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03" name="Freeform 13"/>
          <p:cNvSpPr/>
          <p:nvPr/>
        </p:nvSpPr>
        <p:spPr>
          <a:xfrm>
            <a:off x="3962520" y="4343400"/>
            <a:ext cx="534240" cy="1372320"/>
          </a:xfrm>
          <a:custGeom>
            <a:avLst/>
            <a:gdLst/>
            <a:ahLst/>
            <a:rect l="0" t="0" r="r" b="b"/>
            <a:pathLst>
              <a:path w="1484" h="3812">
                <a:moveTo>
                  <a:pt x="1483" y="0"/>
                </a:moveTo>
                <a:lnTo>
                  <a:pt x="1483" y="0"/>
                </a:lnTo>
                <a:cubicBezTo>
                  <a:pt x="1223" y="0"/>
                  <a:pt x="967" y="88"/>
                  <a:pt x="741" y="255"/>
                </a:cubicBezTo>
                <a:cubicBezTo>
                  <a:pt x="516" y="423"/>
                  <a:pt x="329" y="663"/>
                  <a:pt x="199" y="953"/>
                </a:cubicBezTo>
                <a:cubicBezTo>
                  <a:pt x="69" y="1242"/>
                  <a:pt x="0" y="1571"/>
                  <a:pt x="0" y="1906"/>
                </a:cubicBezTo>
                <a:cubicBezTo>
                  <a:pt x="0" y="2240"/>
                  <a:pt x="69" y="2569"/>
                  <a:pt x="199" y="2858"/>
                </a:cubicBezTo>
                <a:cubicBezTo>
                  <a:pt x="329" y="3148"/>
                  <a:pt x="516" y="3388"/>
                  <a:pt x="742" y="3556"/>
                </a:cubicBezTo>
                <a:cubicBezTo>
                  <a:pt x="967" y="3723"/>
                  <a:pt x="1223" y="3811"/>
                  <a:pt x="1483" y="3811"/>
                </a:cubicBezTo>
              </a:path>
            </a:pathLst>
          </a:custGeom>
          <a:ln w="1260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04" name="Freeform 14"/>
          <p:cNvSpPr/>
          <p:nvPr/>
        </p:nvSpPr>
        <p:spPr>
          <a:xfrm>
            <a:off x="5867280" y="4343400"/>
            <a:ext cx="534240" cy="1372320"/>
          </a:xfrm>
          <a:custGeom>
            <a:avLst/>
            <a:gdLst/>
            <a:ahLst/>
            <a:rect l="0" t="0" r="r" b="b"/>
            <a:pathLst>
              <a:path w="1484" h="3812">
                <a:moveTo>
                  <a:pt x="0" y="3811"/>
                </a:moveTo>
                <a:lnTo>
                  <a:pt x="0" y="3811"/>
                </a:lnTo>
                <a:cubicBezTo>
                  <a:pt x="260" y="3811"/>
                  <a:pt x="516" y="3723"/>
                  <a:pt x="742" y="3556"/>
                </a:cubicBezTo>
                <a:cubicBezTo>
                  <a:pt x="967" y="3388"/>
                  <a:pt x="1154" y="3148"/>
                  <a:pt x="1284" y="2858"/>
                </a:cubicBezTo>
                <a:cubicBezTo>
                  <a:pt x="1414" y="2569"/>
                  <a:pt x="1483" y="2240"/>
                  <a:pt x="1483" y="1905"/>
                </a:cubicBezTo>
                <a:cubicBezTo>
                  <a:pt x="1483" y="1571"/>
                  <a:pt x="1414" y="1242"/>
                  <a:pt x="1284" y="953"/>
                </a:cubicBezTo>
                <a:cubicBezTo>
                  <a:pt x="1154" y="663"/>
                  <a:pt x="967" y="423"/>
                  <a:pt x="741" y="255"/>
                </a:cubicBezTo>
                <a:cubicBezTo>
                  <a:pt x="516" y="88"/>
                  <a:pt x="260" y="0"/>
                  <a:pt x="0" y="0"/>
                </a:cubicBezTo>
              </a:path>
            </a:pathLst>
          </a:custGeom>
          <a:ln w="12600">
            <a:solidFill>
              <a:srgbClr val="000000"/>
            </a:solidFill>
            <a:round/>
            <a:headEnd len="med" type="triangle" w="med"/>
          </a:ln>
        </p:spPr>
      </p:sp>
      <p:sp>
        <p:nvSpPr>
          <p:cNvPr id="305" name="Line 15"/>
          <p:cNvSpPr/>
          <p:nvPr/>
        </p:nvSpPr>
        <p:spPr>
          <a:xfrm>
            <a:off x="4800600" y="342900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06" name="Freeform 16"/>
          <p:cNvSpPr/>
          <p:nvPr/>
        </p:nvSpPr>
        <p:spPr>
          <a:xfrm>
            <a:off x="4038480" y="3429000"/>
            <a:ext cx="457920" cy="2058120"/>
          </a:xfrm>
          <a:custGeom>
            <a:avLst/>
            <a:gdLst/>
            <a:ahLst/>
            <a:rect l="0" t="0" r="r" b="b"/>
            <a:pathLst>
              <a:path w="1272" h="5717">
                <a:moveTo>
                  <a:pt x="0" y="0"/>
                </a:moveTo>
                <a:lnTo>
                  <a:pt x="0" y="0"/>
                </a:lnTo>
                <a:cubicBezTo>
                  <a:pt x="0" y="1003"/>
                  <a:pt x="59" y="1989"/>
                  <a:pt x="170" y="2858"/>
                </a:cubicBezTo>
                <a:cubicBezTo>
                  <a:pt x="282" y="3727"/>
                  <a:pt x="442" y="4449"/>
                  <a:pt x="636" y="4950"/>
                </a:cubicBezTo>
                <a:cubicBezTo>
                  <a:pt x="829" y="5452"/>
                  <a:pt x="1048" y="5716"/>
                  <a:pt x="1271" y="5716"/>
                </a:cubicBezTo>
              </a:path>
            </a:pathLst>
          </a:custGeom>
          <a:ln w="12600">
            <a:solidFill>
              <a:srgbClr val="000000"/>
            </a:solidFill>
            <a:custDash>
              <a:ds d="100000" sp="100000"/>
            </a:custDash>
            <a:round/>
            <a:headEnd len="med" type="triangle" w="med"/>
          </a:ln>
        </p:spPr>
      </p:sp>
      <p:grpSp>
        <p:nvGrpSpPr>
          <p:cNvPr id="307" name="Group 17"/>
          <p:cNvGrpSpPr/>
          <p:nvPr/>
        </p:nvGrpSpPr>
        <p:grpSpPr>
          <a:xfrm>
            <a:off x="152280" y="4495680"/>
            <a:ext cx="2667240" cy="1981440"/>
            <a:chOff x="152280" y="4495680"/>
            <a:chExt cx="2667240" cy="1981440"/>
          </a:xfrm>
        </p:grpSpPr>
        <p:sp>
          <p:nvSpPr>
            <p:cNvPr id="308" name="Freeform 18"/>
            <p:cNvSpPr/>
            <p:nvPr/>
          </p:nvSpPr>
          <p:spPr>
            <a:xfrm>
              <a:off x="152280" y="4495680"/>
              <a:ext cx="2667600" cy="1981800"/>
            </a:xfrm>
            <a:custGeom>
              <a:avLst/>
              <a:gdLst/>
              <a:ahLst/>
              <a:rect l="0" t="0" r="r" b="b"/>
              <a:pathLst>
                <a:path w="7410" h="5505">
                  <a:moveTo>
                    <a:pt x="0" y="5504"/>
                  </a:moveTo>
                  <a:lnTo>
                    <a:pt x="5927" y="5504"/>
                  </a:lnTo>
                  <a:lnTo>
                    <a:pt x="7409" y="4403"/>
                  </a:lnTo>
                  <a:lnTo>
                    <a:pt x="7409" y="0"/>
                  </a:lnTo>
                  <a:lnTo>
                    <a:pt x="5927" y="1100"/>
                  </a:lnTo>
                  <a:lnTo>
                    <a:pt x="5927" y="5504"/>
                  </a:lnTo>
                  <a:lnTo>
                    <a:pt x="5927" y="1100"/>
                  </a:lnTo>
                  <a:lnTo>
                    <a:pt x="0" y="1100"/>
                  </a:lnTo>
                  <a:lnTo>
                    <a:pt x="1481" y="0"/>
                  </a:lnTo>
                  <a:lnTo>
                    <a:pt x="7409" y="0"/>
                  </a:lnTo>
                  <a:lnTo>
                    <a:pt x="1481" y="0"/>
                  </a:lnTo>
                  <a:lnTo>
                    <a:pt x="0" y="1100"/>
                  </a:lnTo>
                  <a:lnTo>
                    <a:pt x="0" y="5504"/>
                  </a:lnTo>
                  <a:close/>
                </a:path>
              </a:pathLst>
            </a:custGeom>
            <a:solidFill>
              <a:srgbClr val="a2c1fe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309" name="TextShape 19"/>
            <p:cNvSpPr txBox="1"/>
            <p:nvPr/>
          </p:nvSpPr>
          <p:spPr>
            <a:xfrm>
              <a:off x="30492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310" name="TextShape 20"/>
            <p:cNvSpPr txBox="1"/>
            <p:nvPr/>
          </p:nvSpPr>
          <p:spPr>
            <a:xfrm>
              <a:off x="304920" y="594360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311" name="Freeform 21"/>
            <p:cNvSpPr/>
            <p:nvPr/>
          </p:nvSpPr>
          <p:spPr>
            <a:xfrm>
              <a:off x="2209680" y="5638680"/>
              <a:ext cx="308520" cy="610200"/>
            </a:xfrm>
            <a:custGeom>
              <a:avLst/>
              <a:gdLst/>
              <a:ahLst/>
              <a:rect l="0" t="0" r="r" b="b"/>
              <a:pathLst>
                <a:path w="857" h="1695">
                  <a:moveTo>
                    <a:pt x="14" y="1694"/>
                  </a:moveTo>
                  <a:lnTo>
                    <a:pt x="14" y="1694"/>
                  </a:lnTo>
                  <a:cubicBezTo>
                    <a:pt x="161" y="1693"/>
                    <a:pt x="304" y="1654"/>
                    <a:pt x="431" y="1581"/>
                  </a:cubicBezTo>
                  <a:cubicBezTo>
                    <a:pt x="560" y="1506"/>
                    <a:pt x="667" y="1399"/>
                    <a:pt x="742" y="1271"/>
                  </a:cubicBezTo>
                  <a:cubicBezTo>
                    <a:pt x="816" y="1142"/>
                    <a:pt x="856" y="996"/>
                    <a:pt x="856" y="847"/>
                  </a:cubicBezTo>
                  <a:cubicBezTo>
                    <a:pt x="856" y="698"/>
                    <a:pt x="816" y="552"/>
                    <a:pt x="742" y="423"/>
                  </a:cubicBezTo>
                  <a:cubicBezTo>
                    <a:pt x="667" y="295"/>
                    <a:pt x="560" y="188"/>
                    <a:pt x="431" y="113"/>
                  </a:cubicBezTo>
                  <a:cubicBezTo>
                    <a:pt x="302" y="39"/>
                    <a:pt x="156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</a:path>
              </a:pathLst>
            </a:custGeom>
            <a:ln w="12600">
              <a:solidFill>
                <a:srgbClr val="000000"/>
              </a:solidFill>
              <a:round/>
              <a:tailEnd len="med" type="triangle" w="med"/>
            </a:ln>
          </p:spPr>
        </p:sp>
        <p:sp>
          <p:nvSpPr>
            <p:cNvPr id="312" name="TextShape 22"/>
            <p:cNvSpPr txBox="1"/>
            <p:nvPr/>
          </p:nvSpPr>
          <p:spPr>
            <a:xfrm>
              <a:off x="212760" y="4784760"/>
              <a:ext cx="2266920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>
              <a:noAutofit/>
            </a:bodyPr>
            <a:p>
              <a:pPr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DynamicContext</a:t>
              </a:r>
              <a:endParaRPr b="0" lang="en-CA" sz="2400" spc="-1" strike="noStrike">
                <a:latin typeface="Arial"/>
              </a:endParaRPr>
            </a:p>
          </p:txBody>
        </p:sp>
      </p:grpSp>
      <p:grpSp>
        <p:nvGrpSpPr>
          <p:cNvPr id="313" name="Group 23"/>
          <p:cNvGrpSpPr/>
          <p:nvPr/>
        </p:nvGrpSpPr>
        <p:grpSpPr>
          <a:xfrm>
            <a:off x="6400800" y="4495680"/>
            <a:ext cx="2667240" cy="1981440"/>
            <a:chOff x="6400800" y="4495680"/>
            <a:chExt cx="2667240" cy="1981440"/>
          </a:xfrm>
        </p:grpSpPr>
        <p:sp>
          <p:nvSpPr>
            <p:cNvPr id="314" name="Freeform 24"/>
            <p:cNvSpPr/>
            <p:nvPr/>
          </p:nvSpPr>
          <p:spPr>
            <a:xfrm>
              <a:off x="6400800" y="4495680"/>
              <a:ext cx="2667600" cy="1981800"/>
            </a:xfrm>
            <a:custGeom>
              <a:avLst/>
              <a:gdLst/>
              <a:ahLst/>
              <a:rect l="0" t="0" r="r" b="b"/>
              <a:pathLst>
                <a:path w="7410" h="5505">
                  <a:moveTo>
                    <a:pt x="0" y="5504"/>
                  </a:moveTo>
                  <a:lnTo>
                    <a:pt x="5927" y="5504"/>
                  </a:lnTo>
                  <a:lnTo>
                    <a:pt x="7409" y="4403"/>
                  </a:lnTo>
                  <a:lnTo>
                    <a:pt x="7409" y="0"/>
                  </a:lnTo>
                  <a:lnTo>
                    <a:pt x="5927" y="1100"/>
                  </a:lnTo>
                  <a:lnTo>
                    <a:pt x="5927" y="5504"/>
                  </a:lnTo>
                  <a:lnTo>
                    <a:pt x="5927" y="1100"/>
                  </a:lnTo>
                  <a:lnTo>
                    <a:pt x="0" y="1100"/>
                  </a:lnTo>
                  <a:lnTo>
                    <a:pt x="1481" y="0"/>
                  </a:lnTo>
                  <a:lnTo>
                    <a:pt x="7409" y="0"/>
                  </a:lnTo>
                  <a:lnTo>
                    <a:pt x="1481" y="0"/>
                  </a:lnTo>
                  <a:lnTo>
                    <a:pt x="0" y="1100"/>
                  </a:lnTo>
                  <a:lnTo>
                    <a:pt x="0" y="5504"/>
                  </a:lnTo>
                  <a:close/>
                </a:path>
              </a:pathLst>
            </a:custGeom>
            <a:solidFill>
              <a:srgbClr val="a2c1fe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315" name="TextShape 25"/>
            <p:cNvSpPr txBox="1"/>
            <p:nvPr/>
          </p:nvSpPr>
          <p:spPr>
            <a:xfrm>
              <a:off x="6553080" y="541008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DataSpec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316" name="TextShape 26"/>
            <p:cNvSpPr txBox="1"/>
            <p:nvPr/>
          </p:nvSpPr>
          <p:spPr>
            <a:xfrm>
              <a:off x="6553080" y="5943600"/>
              <a:ext cx="1905120" cy="457200"/>
            </a:xfrm>
            <a:prstGeom prst="rect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  <p:txBody>
            <a:bodyPr lIns="0" rIns="0" tIns="0" bIns="0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Accessor</a:t>
              </a:r>
              <a:endParaRPr b="0" lang="en-CA" sz="2400" spc="-1" strike="noStrike">
                <a:latin typeface="Arial"/>
              </a:endParaRPr>
            </a:p>
          </p:txBody>
        </p:sp>
        <p:sp>
          <p:nvSpPr>
            <p:cNvPr id="317" name="Freeform 27"/>
            <p:cNvSpPr/>
            <p:nvPr/>
          </p:nvSpPr>
          <p:spPr>
            <a:xfrm>
              <a:off x="8458200" y="5638680"/>
              <a:ext cx="308520" cy="610200"/>
            </a:xfrm>
            <a:custGeom>
              <a:avLst/>
              <a:gdLst/>
              <a:ahLst/>
              <a:rect l="0" t="0" r="r" b="b"/>
              <a:pathLst>
                <a:path w="857" h="1695">
                  <a:moveTo>
                    <a:pt x="14" y="1694"/>
                  </a:moveTo>
                  <a:lnTo>
                    <a:pt x="14" y="1694"/>
                  </a:lnTo>
                  <a:cubicBezTo>
                    <a:pt x="161" y="1693"/>
                    <a:pt x="304" y="1654"/>
                    <a:pt x="431" y="1581"/>
                  </a:cubicBezTo>
                  <a:cubicBezTo>
                    <a:pt x="560" y="1506"/>
                    <a:pt x="667" y="1399"/>
                    <a:pt x="742" y="1271"/>
                  </a:cubicBezTo>
                  <a:cubicBezTo>
                    <a:pt x="816" y="1142"/>
                    <a:pt x="856" y="996"/>
                    <a:pt x="856" y="847"/>
                  </a:cubicBezTo>
                  <a:cubicBezTo>
                    <a:pt x="856" y="698"/>
                    <a:pt x="816" y="552"/>
                    <a:pt x="742" y="423"/>
                  </a:cubicBezTo>
                  <a:cubicBezTo>
                    <a:pt x="667" y="295"/>
                    <a:pt x="560" y="188"/>
                    <a:pt x="431" y="113"/>
                  </a:cubicBezTo>
                  <a:cubicBezTo>
                    <a:pt x="302" y="39"/>
                    <a:pt x="156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</a:path>
              </a:pathLst>
            </a:custGeom>
            <a:ln w="12600">
              <a:solidFill>
                <a:srgbClr val="000000"/>
              </a:solidFill>
              <a:round/>
              <a:tailEnd len="med" type="triangle" w="med"/>
            </a:ln>
          </p:spPr>
        </p:sp>
        <p:sp>
          <p:nvSpPr>
            <p:cNvPr id="318" name="TextShape 28"/>
            <p:cNvSpPr txBox="1"/>
            <p:nvPr/>
          </p:nvSpPr>
          <p:spPr>
            <a:xfrm>
              <a:off x="6461280" y="4784760"/>
              <a:ext cx="18432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0" rIns="0" tIns="0" bIns="0">
              <a:noAutofit/>
            </a:bodyPr>
            <a:p>
              <a:pPr>
                <a:lnSpc>
                  <a:spcPct val="100000"/>
                </a:lnSpc>
              </a:pPr>
              <a:r>
                <a:rPr b="0" lang="en-CA" sz="2400" spc="-1" strike="noStrike">
                  <a:solidFill>
                    <a:srgbClr val="000000"/>
                  </a:solidFill>
                  <a:latin typeface="Times New Roman"/>
                  <a:ea typeface="Times New Roman"/>
                </a:rPr>
                <a:t>StaticContext</a:t>
              </a:r>
              <a:endParaRPr b="0" lang="en-CA" sz="2400" spc="-1" strike="noStrike">
                <a:latin typeface="Arial"/>
              </a:endParaRPr>
            </a:p>
          </p:txBody>
        </p:sp>
      </p:grpSp>
      <p:sp>
        <p:nvSpPr>
          <p:cNvPr id="319" name="Line 29"/>
          <p:cNvSpPr/>
          <p:nvPr/>
        </p:nvSpPr>
        <p:spPr>
          <a:xfrm flipH="1">
            <a:off x="2819520" y="5791320"/>
            <a:ext cx="1676160" cy="304560"/>
          </a:xfrm>
          <a:prstGeom prst="line">
            <a:avLst/>
          </a:prstGeom>
          <a:ln w="38160">
            <a:solidFill>
              <a:srgbClr val="000000"/>
            </a:solidFill>
            <a:custDash>
              <a:ds d="200000" sp="2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Créer les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21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Dynamique crée les 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Recette d’Accesseurs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TextShape 1"/>
          <p:cNvSpPr txBox="1"/>
          <p:nvPr/>
        </p:nvSpPr>
        <p:spPr>
          <a:xfrm>
            <a:off x="533520" y="990720"/>
            <a:ext cx="6629400" cy="12380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Dynamique crée les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23" name="TextShape 2"/>
          <p:cNvSpPr txBox="1"/>
          <p:nvPr/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Si un Accesseur est inconnu d’un Contexte Dynamique, le Contexte doit créer un Accesseur qui répond à la spécification abstraite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dynamique est une usine abstraite d’accesseurs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24" name="TextShape 3"/>
          <p:cNvSpPr txBox="1"/>
          <p:nvPr/>
        </p:nvSpPr>
        <p:spPr>
          <a:xfrm>
            <a:off x="5241960" y="255600"/>
            <a:ext cx="304632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Créer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Recette d’accesseurs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26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 Contexte dynamique possède des recettes pour créer des accesseurs d’après une spécification abstraite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Recettes font partie des Suggestions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27" name="TextShape 3"/>
          <p:cNvSpPr txBox="1"/>
          <p:nvPr/>
        </p:nvSpPr>
        <p:spPr>
          <a:xfrm>
            <a:off x="5241960" y="255600"/>
            <a:ext cx="304632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Créer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Modifier les accesseurs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29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SpécificationEncachée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Dynamisme des liens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Polymorphie dynamique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SpécificationEncachée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31" name="TextShape 2"/>
          <p:cNvSpPr txBox="1"/>
          <p:nvPr/>
        </p:nvSpPr>
        <p:spPr>
          <a:xfrm>
            <a:off x="685800" y="1981080"/>
            <a:ext cx="8229600" cy="1828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 basé sur une spécifications abstraite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Observe le contexte dynamique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Encache l’accesseur résultant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32" name="TextShape 3"/>
          <p:cNvSpPr txBox="1"/>
          <p:nvPr/>
        </p:nvSpPr>
        <p:spPr>
          <a:xfrm>
            <a:off x="5241960" y="255600"/>
            <a:ext cx="3521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Modifier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333" name="Rectangle 4"/>
          <p:cNvSpPr/>
          <p:nvPr/>
        </p:nvSpPr>
        <p:spPr>
          <a:xfrm>
            <a:off x="838080" y="3962520"/>
            <a:ext cx="3886200" cy="17524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sp>
        <p:nvSpPr>
          <p:cNvPr id="334" name="Rectangle 5"/>
          <p:cNvSpPr/>
          <p:nvPr/>
        </p:nvSpPr>
        <p:spPr>
          <a:xfrm>
            <a:off x="2438280" y="4952880"/>
            <a:ext cx="205740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</p:sp>
      <p:sp>
        <p:nvSpPr>
          <p:cNvPr id="335" name="Freeform 6"/>
          <p:cNvSpPr/>
          <p:nvPr/>
        </p:nvSpPr>
        <p:spPr>
          <a:xfrm>
            <a:off x="5715000" y="4572000"/>
            <a:ext cx="2667600" cy="1981800"/>
          </a:xfrm>
          <a:custGeom>
            <a:avLst/>
            <a:gdLst/>
            <a:ahLst/>
            <a:rect l="0" t="0" r="r" b="b"/>
            <a:pathLst>
              <a:path w="7410" h="5505">
                <a:moveTo>
                  <a:pt x="0" y="5504"/>
                </a:moveTo>
                <a:lnTo>
                  <a:pt x="5927" y="5504"/>
                </a:lnTo>
                <a:lnTo>
                  <a:pt x="7409" y="4403"/>
                </a:lnTo>
                <a:lnTo>
                  <a:pt x="7409" y="0"/>
                </a:lnTo>
                <a:lnTo>
                  <a:pt x="5927" y="1100"/>
                </a:lnTo>
                <a:lnTo>
                  <a:pt x="5927" y="5504"/>
                </a:lnTo>
                <a:lnTo>
                  <a:pt x="5927" y="1100"/>
                </a:lnTo>
                <a:lnTo>
                  <a:pt x="0" y="1100"/>
                </a:lnTo>
                <a:lnTo>
                  <a:pt x="1481" y="0"/>
                </a:lnTo>
                <a:lnTo>
                  <a:pt x="7409" y="0"/>
                </a:lnTo>
                <a:lnTo>
                  <a:pt x="1481" y="0"/>
                </a:lnTo>
                <a:lnTo>
                  <a:pt x="0" y="1100"/>
                </a:lnTo>
                <a:lnTo>
                  <a:pt x="0" y="5504"/>
                </a:lnTo>
                <a:close/>
              </a:path>
            </a:pathLst>
          </a:custGeom>
          <a:solidFill>
            <a:srgbClr val="a2c1fe"/>
          </a:solidFill>
          <a:ln w="12600">
            <a:solidFill>
              <a:srgbClr val="000000"/>
            </a:solidFill>
            <a:round/>
          </a:ln>
        </p:spPr>
      </p:sp>
      <p:sp>
        <p:nvSpPr>
          <p:cNvPr id="336" name="TextShape 7"/>
          <p:cNvSpPr txBox="1"/>
          <p:nvPr/>
        </p:nvSpPr>
        <p:spPr>
          <a:xfrm>
            <a:off x="5867280" y="54864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DataSpec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37" name="TextShape 8"/>
          <p:cNvSpPr txBox="1"/>
          <p:nvPr/>
        </p:nvSpPr>
        <p:spPr>
          <a:xfrm>
            <a:off x="5867280" y="60199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38" name="Freeform 9"/>
          <p:cNvSpPr/>
          <p:nvPr/>
        </p:nvSpPr>
        <p:spPr>
          <a:xfrm>
            <a:off x="7772400" y="5715000"/>
            <a:ext cx="308520" cy="610200"/>
          </a:xfrm>
          <a:custGeom>
            <a:avLst/>
            <a:gdLst/>
            <a:ahLst/>
            <a:rect l="0" t="0" r="r" b="b"/>
            <a:pathLst>
              <a:path w="857" h="1695">
                <a:moveTo>
                  <a:pt x="14" y="1694"/>
                </a:moveTo>
                <a:lnTo>
                  <a:pt x="14" y="1694"/>
                </a:lnTo>
                <a:cubicBezTo>
                  <a:pt x="161" y="1693"/>
                  <a:pt x="304" y="1654"/>
                  <a:pt x="431" y="1581"/>
                </a:cubicBezTo>
                <a:cubicBezTo>
                  <a:pt x="560" y="1506"/>
                  <a:pt x="667" y="1399"/>
                  <a:pt x="742" y="1271"/>
                </a:cubicBezTo>
                <a:cubicBezTo>
                  <a:pt x="816" y="1142"/>
                  <a:pt x="856" y="996"/>
                  <a:pt x="856" y="847"/>
                </a:cubicBezTo>
                <a:cubicBezTo>
                  <a:pt x="856" y="698"/>
                  <a:pt x="816" y="552"/>
                  <a:pt x="742" y="423"/>
                </a:cubicBezTo>
                <a:cubicBezTo>
                  <a:pt x="667" y="295"/>
                  <a:pt x="560" y="188"/>
                  <a:pt x="431" y="113"/>
                </a:cubicBezTo>
                <a:cubicBezTo>
                  <a:pt x="302" y="39"/>
                  <a:pt x="156" y="0"/>
                  <a:pt x="7" y="0"/>
                </a:cubicBezTo>
                <a:cubicBezTo>
                  <a:pt x="5" y="0"/>
                  <a:pt x="2" y="0"/>
                  <a:pt x="0" y="0"/>
                </a:cubicBezTo>
              </a:path>
            </a:pathLst>
          </a:custGeom>
          <a:ln w="1260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39" name="TextShape 10"/>
          <p:cNvSpPr txBox="1"/>
          <p:nvPr/>
        </p:nvSpPr>
        <p:spPr>
          <a:xfrm>
            <a:off x="5775480" y="4861080"/>
            <a:ext cx="226692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DynamicContext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40" name="TextShape 11"/>
          <p:cNvSpPr txBox="1"/>
          <p:nvPr/>
        </p:nvSpPr>
        <p:spPr>
          <a:xfrm>
            <a:off x="2514600" y="5029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Accessor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41" name="TextShape 12"/>
          <p:cNvSpPr txBox="1"/>
          <p:nvPr/>
        </p:nvSpPr>
        <p:spPr>
          <a:xfrm>
            <a:off x="1143000" y="441972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DataSpec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42" name="TextShape 13"/>
          <p:cNvSpPr txBox="1"/>
          <p:nvPr/>
        </p:nvSpPr>
        <p:spPr>
          <a:xfrm>
            <a:off x="1736640" y="3946680"/>
            <a:ext cx="2265480" cy="457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CachedDataSpec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43" name="Line 14"/>
          <p:cNvSpPr/>
          <p:nvPr/>
        </p:nvSpPr>
        <p:spPr>
          <a:xfrm>
            <a:off x="4724280" y="4952880"/>
            <a:ext cx="990720" cy="0"/>
          </a:xfrm>
          <a:prstGeom prst="line">
            <a:avLst/>
          </a:prstGeom>
          <a:ln w="12600">
            <a:solidFill>
              <a:srgbClr val="000000"/>
            </a:solidFill>
            <a:custDash>
              <a:ds d="202857" sp="202857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TextShape 15"/>
          <p:cNvSpPr txBox="1"/>
          <p:nvPr/>
        </p:nvSpPr>
        <p:spPr>
          <a:xfrm>
            <a:off x="121932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DataOwner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45" name="TextShape 16"/>
          <p:cNvSpPr txBox="1"/>
          <p:nvPr/>
        </p:nvSpPr>
        <p:spPr>
          <a:xfrm>
            <a:off x="3581280" y="6172200"/>
            <a:ext cx="1905120" cy="45720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</a:t>
            </a:r>
            <a:endParaRPr b="0" lang="en-CA" sz="2400" spc="-1" strike="noStrike">
              <a:latin typeface="Arial"/>
            </a:endParaRPr>
          </a:p>
        </p:txBody>
      </p:sp>
      <p:sp>
        <p:nvSpPr>
          <p:cNvPr id="346" name="Freeform 17"/>
          <p:cNvSpPr/>
          <p:nvPr/>
        </p:nvSpPr>
        <p:spPr>
          <a:xfrm>
            <a:off x="1981080" y="5562720"/>
            <a:ext cx="2743920" cy="610200"/>
          </a:xfrm>
          <a:custGeom>
            <a:avLst/>
            <a:gdLst/>
            <a:ahLst/>
            <a:rect l="0" t="0" r="r" b="b"/>
            <a:pathLst>
              <a:path w="7622" h="1695">
                <a:moveTo>
                  <a:pt x="7621" y="1694"/>
                </a:moveTo>
                <a:lnTo>
                  <a:pt x="7621" y="1694"/>
                </a:lnTo>
                <a:lnTo>
                  <a:pt x="7621" y="1694"/>
                </a:lnTo>
                <a:cubicBezTo>
                  <a:pt x="7621" y="1397"/>
                  <a:pt x="7445" y="1105"/>
                  <a:pt x="7110" y="847"/>
                </a:cubicBezTo>
                <a:cubicBezTo>
                  <a:pt x="6776" y="589"/>
                  <a:pt x="6295" y="376"/>
                  <a:pt x="5716" y="227"/>
                </a:cubicBezTo>
                <a:cubicBezTo>
                  <a:pt x="5136" y="78"/>
                  <a:pt x="4479" y="0"/>
                  <a:pt x="3810" y="0"/>
                </a:cubicBezTo>
                <a:cubicBezTo>
                  <a:pt x="3142" y="0"/>
                  <a:pt x="2485" y="78"/>
                  <a:pt x="1905" y="227"/>
                </a:cubicBezTo>
                <a:cubicBezTo>
                  <a:pt x="1326" y="376"/>
                  <a:pt x="845" y="589"/>
                  <a:pt x="511" y="847"/>
                </a:cubicBezTo>
                <a:cubicBezTo>
                  <a:pt x="176" y="1105"/>
                  <a:pt x="0" y="1397"/>
                  <a:pt x="0" y="1694"/>
                </a:cubicBezTo>
              </a:path>
            </a:pathLst>
          </a:custGeom>
          <a:ln w="1260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47" name="TextShape 18"/>
          <p:cNvSpPr txBox="1"/>
          <p:nvPr/>
        </p:nvSpPr>
        <p:spPr>
          <a:xfrm>
            <a:off x="2955960" y="5691240"/>
            <a:ext cx="895320" cy="3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getData</a:t>
            </a:r>
            <a:endParaRPr b="0" lang="en-CA" sz="1800" spc="-1" strike="noStrike">
              <a:latin typeface="Arial"/>
            </a:endParaRPr>
          </a:p>
        </p:txBody>
      </p:sp>
      <p:sp>
        <p:nvSpPr>
          <p:cNvPr id="348" name="Freeform 19"/>
          <p:cNvSpPr/>
          <p:nvPr/>
        </p:nvSpPr>
        <p:spPr>
          <a:xfrm>
            <a:off x="3048120" y="4648320"/>
            <a:ext cx="457920" cy="305640"/>
          </a:xfrm>
          <a:custGeom>
            <a:avLst/>
            <a:gdLst/>
            <a:ahLst/>
            <a:rect l="0" t="0" r="r" b="b"/>
            <a:pathLst>
              <a:path w="1272" h="849">
                <a:moveTo>
                  <a:pt x="1271" y="848"/>
                </a:moveTo>
                <a:lnTo>
                  <a:pt x="1271" y="848"/>
                </a:lnTo>
                <a:lnTo>
                  <a:pt x="1271" y="848"/>
                </a:lnTo>
                <a:cubicBezTo>
                  <a:pt x="1271" y="699"/>
                  <a:pt x="1212" y="553"/>
                  <a:pt x="1101" y="424"/>
                </a:cubicBezTo>
                <a:cubicBezTo>
                  <a:pt x="989" y="295"/>
                  <a:pt x="829" y="188"/>
                  <a:pt x="635" y="114"/>
                </a:cubicBezTo>
                <a:cubicBezTo>
                  <a:pt x="442" y="39"/>
                  <a:pt x="223" y="0"/>
                  <a:pt x="0" y="0"/>
                </a:cubicBezTo>
              </a:path>
            </a:pathLst>
          </a:custGeom>
          <a:ln w="12600">
            <a:solidFill>
              <a:srgbClr val="000000"/>
            </a:solidFill>
            <a:round/>
            <a:headEnd len="med" type="triangle" w="med"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Dynamisme des liens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50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obtient un accesseur du contexte et le conserve (lien statique)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crée une SpécificationEncachée, et l’utilise comme accesseur (lien souple)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vue crée une SpécificationEncachée, l’utilise comme accesseur, et observe ses changements d’états (lien dynamique)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51" name="TextShape 3"/>
          <p:cNvSpPr txBox="1"/>
          <p:nvPr/>
        </p:nvSpPr>
        <p:spPr>
          <a:xfrm>
            <a:off x="5241960" y="255600"/>
            <a:ext cx="3521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Modifier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Polymorphie dynamique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53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 structure des modèles n’est connue des vues que via des Itérateurs/Visiteurs, modulés par des 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Il est donc possible de représenter plusieurs structures partant d’un même modèle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liens dynamiques permettent aux vues d’ajuster leur représentation du modèle à partir de changements dans le point de vue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54" name="TextShape 3"/>
          <p:cNvSpPr txBox="1"/>
          <p:nvPr/>
        </p:nvSpPr>
        <p:spPr>
          <a:xfrm>
            <a:off x="5241960" y="255600"/>
            <a:ext cx="3521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Modifier les accesseurs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Représentation Cheops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71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Cheops: utiliser le recoupement des projections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Plusieurs objets du modèle partagent des éléments visuels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objets élidés sont </a:t>
            </a:r>
            <a:br/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désambigués </a:t>
            </a:r>
            <a:br/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en contexte</a:t>
            </a:r>
            <a:endParaRPr b="0" lang="en-CA" sz="3200" spc="-1" strike="noStrike">
              <a:latin typeface="Arial"/>
            </a:endParaRPr>
          </a:p>
        </p:txBody>
      </p:sp>
      <p:grpSp>
        <p:nvGrpSpPr>
          <p:cNvPr id="72" name="Group 3"/>
          <p:cNvGrpSpPr/>
          <p:nvPr/>
        </p:nvGrpSpPr>
        <p:grpSpPr>
          <a:xfrm>
            <a:off x="5715000" y="4191120"/>
            <a:ext cx="2438640" cy="2514600"/>
            <a:chOff x="5715000" y="4191120"/>
            <a:chExt cx="2438640" cy="2514600"/>
          </a:xfrm>
        </p:grpSpPr>
        <p:sp>
          <p:nvSpPr>
            <p:cNvPr id="73" name="Freeform 4"/>
            <p:cNvSpPr/>
            <p:nvPr/>
          </p:nvSpPr>
          <p:spPr>
            <a:xfrm>
              <a:off x="5867280" y="4343400"/>
              <a:ext cx="2134440" cy="2286720"/>
            </a:xfrm>
            <a:custGeom>
              <a:avLst/>
              <a:gdLst/>
              <a:ahLst/>
              <a:rect l="0" t="0" r="r" b="b"/>
              <a:pathLst>
                <a:path w="5929" h="6352">
                  <a:moveTo>
                    <a:pt x="0" y="6351"/>
                  </a:moveTo>
                  <a:lnTo>
                    <a:pt x="5928" y="6351"/>
                  </a:lnTo>
                  <a:lnTo>
                    <a:pt x="2964" y="0"/>
                  </a:lnTo>
                  <a:lnTo>
                    <a:pt x="0" y="6351"/>
                  </a:lnTo>
                  <a:close/>
                </a:path>
              </a:pathLst>
            </a:custGeom>
            <a:solidFill>
              <a:srgbClr val="081d58"/>
            </a:solidFill>
            <a:ln>
              <a:noFill/>
            </a:ln>
          </p:spPr>
        </p:sp>
        <p:sp>
          <p:nvSpPr>
            <p:cNvPr id="74" name="Ellipse 5"/>
            <p:cNvSpPr/>
            <p:nvPr/>
          </p:nvSpPr>
          <p:spPr>
            <a:xfrm>
              <a:off x="6781680" y="419112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75" name="Freeform 6"/>
            <p:cNvSpPr/>
            <p:nvPr/>
          </p:nvSpPr>
          <p:spPr>
            <a:xfrm>
              <a:off x="5791320" y="5105520"/>
              <a:ext cx="1600920" cy="1524600"/>
            </a:xfrm>
            <a:custGeom>
              <a:avLst/>
              <a:gdLst/>
              <a:ahLst/>
              <a:rect l="0" t="0" r="r" b="b"/>
              <a:pathLst>
                <a:path w="4447" h="4235">
                  <a:moveTo>
                    <a:pt x="0" y="4234"/>
                  </a:moveTo>
                  <a:lnTo>
                    <a:pt x="4446" y="4234"/>
                  </a:lnTo>
                  <a:lnTo>
                    <a:pt x="2222" y="0"/>
                  </a:lnTo>
                  <a:lnTo>
                    <a:pt x="0" y="4234"/>
                  </a:lnTo>
                  <a:close/>
                </a:path>
              </a:pathLst>
            </a:custGeom>
            <a:solidFill>
              <a:srgbClr val="00279f"/>
            </a:solidFill>
            <a:ln>
              <a:noFill/>
            </a:ln>
          </p:spPr>
        </p:sp>
        <p:sp>
          <p:nvSpPr>
            <p:cNvPr id="76" name="Freeform 7"/>
            <p:cNvSpPr/>
            <p:nvPr/>
          </p:nvSpPr>
          <p:spPr>
            <a:xfrm>
              <a:off x="6553080" y="5105520"/>
              <a:ext cx="1448640" cy="1524600"/>
            </a:xfrm>
            <a:custGeom>
              <a:avLst/>
              <a:gdLst/>
              <a:ahLst/>
              <a:rect l="0" t="0" r="r" b="b"/>
              <a:pathLst>
                <a:path w="4024" h="4235">
                  <a:moveTo>
                    <a:pt x="0" y="4234"/>
                  </a:moveTo>
                  <a:lnTo>
                    <a:pt x="4023" y="4234"/>
                  </a:lnTo>
                  <a:lnTo>
                    <a:pt x="2011" y="0"/>
                  </a:lnTo>
                  <a:lnTo>
                    <a:pt x="0" y="4234"/>
                  </a:lnTo>
                  <a:close/>
                </a:path>
              </a:pathLst>
            </a:custGeom>
            <a:solidFill>
              <a:srgbClr val="00279f"/>
            </a:solidFill>
            <a:ln>
              <a:noFill/>
            </a:ln>
          </p:spPr>
        </p:sp>
        <p:sp>
          <p:nvSpPr>
            <p:cNvPr id="77" name="Ellipse 8"/>
            <p:cNvSpPr/>
            <p:nvPr/>
          </p:nvSpPr>
          <p:spPr>
            <a:xfrm>
              <a:off x="6477120" y="487692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78" name="Ellipse 9"/>
            <p:cNvSpPr/>
            <p:nvPr/>
          </p:nvSpPr>
          <p:spPr>
            <a:xfrm>
              <a:off x="7086600" y="487692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79" name="Freeform 10"/>
            <p:cNvSpPr/>
            <p:nvPr/>
          </p:nvSpPr>
          <p:spPr>
            <a:xfrm>
              <a:off x="5791320" y="5791320"/>
              <a:ext cx="762840" cy="838800"/>
            </a:xfrm>
            <a:custGeom>
              <a:avLst/>
              <a:gdLst/>
              <a:ahLst/>
              <a:rect l="0" t="0" r="r" b="b"/>
              <a:pathLst>
                <a:path w="2119" h="2330">
                  <a:moveTo>
                    <a:pt x="0" y="2329"/>
                  </a:moveTo>
                  <a:lnTo>
                    <a:pt x="2118" y="2329"/>
                  </a:lnTo>
                  <a:lnTo>
                    <a:pt x="1059" y="0"/>
                  </a:lnTo>
                  <a:lnTo>
                    <a:pt x="0" y="2329"/>
                  </a:lnTo>
                  <a:close/>
                </a:path>
              </a:pathLst>
            </a:custGeom>
            <a:solidFill>
              <a:srgbClr val="063de8"/>
            </a:solidFill>
            <a:ln>
              <a:noFill/>
            </a:ln>
          </p:spPr>
        </p:sp>
        <p:sp>
          <p:nvSpPr>
            <p:cNvPr id="80" name="Ellipse 11"/>
            <p:cNvSpPr/>
            <p:nvPr/>
          </p:nvSpPr>
          <p:spPr>
            <a:xfrm>
              <a:off x="5715000" y="640080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81" name="Ellipse 12"/>
            <p:cNvSpPr/>
            <p:nvPr/>
          </p:nvSpPr>
          <p:spPr>
            <a:xfrm>
              <a:off x="6095880" y="563868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82" name="Freeform 13"/>
            <p:cNvSpPr/>
            <p:nvPr/>
          </p:nvSpPr>
          <p:spPr>
            <a:xfrm>
              <a:off x="6553080" y="5791320"/>
              <a:ext cx="762840" cy="838800"/>
            </a:xfrm>
            <a:custGeom>
              <a:avLst/>
              <a:gdLst/>
              <a:ahLst/>
              <a:rect l="0" t="0" r="r" b="b"/>
              <a:pathLst>
                <a:path w="2119" h="2330">
                  <a:moveTo>
                    <a:pt x="0" y="2329"/>
                  </a:moveTo>
                  <a:lnTo>
                    <a:pt x="2118" y="2329"/>
                  </a:lnTo>
                  <a:lnTo>
                    <a:pt x="1059" y="0"/>
                  </a:lnTo>
                  <a:lnTo>
                    <a:pt x="0" y="2329"/>
                  </a:lnTo>
                  <a:close/>
                </a:path>
              </a:pathLst>
            </a:custGeom>
            <a:solidFill>
              <a:srgbClr val="063de8"/>
            </a:solidFill>
            <a:ln>
              <a:noFill/>
            </a:ln>
          </p:spPr>
        </p:sp>
        <p:sp>
          <p:nvSpPr>
            <p:cNvPr id="83" name="Freeform 14"/>
            <p:cNvSpPr/>
            <p:nvPr/>
          </p:nvSpPr>
          <p:spPr>
            <a:xfrm>
              <a:off x="7238880" y="5791320"/>
              <a:ext cx="762840" cy="838800"/>
            </a:xfrm>
            <a:custGeom>
              <a:avLst/>
              <a:gdLst/>
              <a:ahLst/>
              <a:rect l="0" t="0" r="r" b="b"/>
              <a:pathLst>
                <a:path w="2119" h="2330">
                  <a:moveTo>
                    <a:pt x="0" y="2329"/>
                  </a:moveTo>
                  <a:lnTo>
                    <a:pt x="2118" y="2329"/>
                  </a:lnTo>
                  <a:lnTo>
                    <a:pt x="1059" y="0"/>
                  </a:lnTo>
                  <a:lnTo>
                    <a:pt x="0" y="2329"/>
                  </a:lnTo>
                  <a:close/>
                </a:path>
              </a:pathLst>
            </a:custGeom>
            <a:solidFill>
              <a:srgbClr val="063de8"/>
            </a:solidFill>
            <a:ln>
              <a:noFill/>
            </a:ln>
          </p:spPr>
        </p:sp>
        <p:sp>
          <p:nvSpPr>
            <p:cNvPr id="84" name="Ellipse 15"/>
            <p:cNvSpPr/>
            <p:nvPr/>
          </p:nvSpPr>
          <p:spPr>
            <a:xfrm>
              <a:off x="7162920" y="640080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85" name="Ellipse 16"/>
            <p:cNvSpPr/>
            <p:nvPr/>
          </p:nvSpPr>
          <p:spPr>
            <a:xfrm>
              <a:off x="6781680" y="563868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86" name="Ellipse 17"/>
            <p:cNvSpPr/>
            <p:nvPr/>
          </p:nvSpPr>
          <p:spPr>
            <a:xfrm>
              <a:off x="7848720" y="640080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87" name="Ellipse 18"/>
            <p:cNvSpPr/>
            <p:nvPr/>
          </p:nvSpPr>
          <p:spPr>
            <a:xfrm>
              <a:off x="7467480" y="563868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  <p:sp>
          <p:nvSpPr>
            <p:cNvPr id="88" name="Ellipse 19"/>
            <p:cNvSpPr/>
            <p:nvPr/>
          </p:nvSpPr>
          <p:spPr>
            <a:xfrm>
              <a:off x="6400800" y="6400800"/>
              <a:ext cx="304920" cy="304920"/>
            </a:xfrm>
            <a:prstGeom prst="ellipse">
              <a:avLst/>
            </a:prstGeom>
            <a:solidFill>
              <a:srgbClr val="618ffd"/>
            </a:solidFill>
            <a:ln w="12600">
              <a:solidFill>
                <a:srgbClr val="000000"/>
              </a:solidFill>
              <a:round/>
            </a:ln>
          </p:spPr>
        </p:sp>
      </p:grpSp>
      <p:sp>
        <p:nvSpPr>
          <p:cNvPr id="89" name="TextShape 20"/>
          <p:cNvSpPr txBox="1"/>
          <p:nvPr/>
        </p:nvSpPr>
        <p:spPr>
          <a:xfrm>
            <a:off x="5241960" y="255600"/>
            <a:ext cx="344340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Visualiser des données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Avenues de recherche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56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Spécifications plus souples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Interpréteur de Suggestions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 optimal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Généraliser aux méthodes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Clients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Spécifications plus souples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58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Pour l’instant, les spécifications abstraites sont très proches des signatures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Accesseurs requis sont créés à partir </a:t>
            </a:r>
            <a:br/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de types connnus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Création d’accesseurs dérivés sur demande, à partir des Recettes?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Optimiser l’algorithme de refus des signatures pour spécifications minimales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59" name="TextShape 3"/>
          <p:cNvSpPr txBox="1"/>
          <p:nvPr/>
        </p:nvSpPr>
        <p:spPr>
          <a:xfrm>
            <a:off x="5241960" y="255600"/>
            <a:ext cx="332424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Avenues de recherche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Interpréteur de suggestions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61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Suggestions et Recettes sont fixées par le code d’initialisation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Partir de description textuelles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Modification de Suggestions en temps réel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62" name="TextShape 3"/>
          <p:cNvSpPr txBox="1"/>
          <p:nvPr/>
        </p:nvSpPr>
        <p:spPr>
          <a:xfrm>
            <a:off x="5241960" y="255600"/>
            <a:ext cx="332424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Avenues de recherche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 optimal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64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Certaines spécifications dérivées par les Recettes sont sub-optimales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Étudier les bases de données orientées objet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65" name="TextShape 3"/>
          <p:cNvSpPr txBox="1"/>
          <p:nvPr/>
        </p:nvSpPr>
        <p:spPr>
          <a:xfrm>
            <a:off x="5241960" y="255600"/>
            <a:ext cx="332424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Avenues de recherche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Généraliser aux méthodes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67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Généraliser les Signatures pour les méthodes autres que les accesseurs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Générer automatiquement les contextes statiques par introspection (utiliser une façade?)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368" name="TextShape 3"/>
          <p:cNvSpPr txBox="1"/>
          <p:nvPr/>
        </p:nvSpPr>
        <p:spPr>
          <a:xfrm>
            <a:off x="5241960" y="255600"/>
            <a:ext cx="332424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Avenues de recherche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Conclusion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370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Giza se place dans la continuité des efforts de middleware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Notion originale de point de vue dynamique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Certainement destiné à plusieurs itérations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J’aimerais avoir accès à votre point de vue...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Naviguer les hiérarchies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609480" y="1752480"/>
            <a:ext cx="4114800" cy="4191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 outil de navigation pour les arborescences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Offre une vue en avant compacte sur les séléctions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5241960" y="255600"/>
            <a:ext cx="344340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Visualiser des données</a:t>
            </a:r>
            <a:endParaRPr b="0" lang="en-CA" sz="2800" spc="-1" strike="noStrike"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5079960" y="1816200"/>
            <a:ext cx="3530520" cy="28954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80880" y="685800"/>
            <a:ext cx="8153280" cy="1371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Visualisation multiple</a:t>
            </a:r>
            <a:br/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Cadre de programmation générique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5241960" y="255600"/>
            <a:ext cx="344340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Visualiser des données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96" name="Rectangle 3"/>
          <p:cNvSpPr/>
          <p:nvPr/>
        </p:nvSpPr>
        <p:spPr>
          <a:xfrm>
            <a:off x="533520" y="2057400"/>
            <a:ext cx="8001000" cy="4495680"/>
          </a:xfrm>
          <a:prstGeom prst="rect">
            <a:avLst/>
          </a:prstGeom>
          <a:solidFill>
            <a:srgbClr val="618ffd"/>
          </a:solidFill>
          <a:ln w="12600">
            <a:solidFill>
              <a:srgbClr val="000000"/>
            </a:solidFill>
            <a:round/>
          </a:ln>
        </p:spPr>
      </p:sp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3073320" y="2197080"/>
            <a:ext cx="4813200" cy="289548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2"/>
          <a:stretch/>
        </p:blipFill>
        <p:spPr>
          <a:xfrm>
            <a:off x="2108160" y="5181480"/>
            <a:ext cx="6426360" cy="135900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3"/>
          <a:stretch/>
        </p:blipFill>
        <p:spPr>
          <a:xfrm>
            <a:off x="1270080" y="3301920"/>
            <a:ext cx="952560" cy="325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685800" y="304920"/>
            <a:ext cx="7848720" cy="1687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CA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Giza: </a:t>
            </a:r>
            <a:br/>
            <a:r>
              <a:rPr b="0" lang="en-CA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une architecture dynamique </a:t>
            </a:r>
            <a:br/>
            <a:r>
              <a:rPr b="0" lang="en-CA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pour la visualisation multiple</a:t>
            </a:r>
            <a:endParaRPr b="0" lang="en-CA" sz="4000" spc="-1" strike="noStrike"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1130400" y="2332080"/>
            <a:ext cx="5346720" cy="2239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Visualiser des données</a:t>
            </a:r>
            <a:endParaRPr b="0" lang="en-CA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Avantages des accesseurs</a:t>
            </a:r>
            <a:endParaRPr b="0" lang="en-CA" sz="2800" spc="-1" strike="noStrike"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sont les accesseurs</a:t>
            </a:r>
            <a:endParaRPr b="0" lang="en-CA" sz="2800" spc="-1" strike="noStrike">
              <a:latin typeface="Arial"/>
            </a:endParaRPr>
          </a:p>
        </p:txBody>
      </p:sp>
      <p:sp>
        <p:nvSpPr>
          <p:cNvPr id="102" name="TextShape 3"/>
          <p:cNvSpPr txBox="1"/>
          <p:nvPr/>
        </p:nvSpPr>
        <p:spPr>
          <a:xfrm>
            <a:off x="2959200" y="4389480"/>
            <a:ext cx="5118120" cy="216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Négocier les accesseurs</a:t>
            </a:r>
            <a:endParaRPr b="0" lang="en-CA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Créer  les  accesseurs</a:t>
            </a:r>
            <a:endParaRPr b="0" lang="en-CA" sz="2800" spc="-1" strike="noStrike"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Modifier les accesseurs</a:t>
            </a:r>
            <a:endParaRPr b="0" lang="en-CA" sz="2800" spc="-1" strike="noStrike"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➱"/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Avenues de recherche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Recherche de données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Types de données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Où mettre la donnée?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Solution: l’objet accesseur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Accesseurs fondamentaux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➙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Comparaisons</a:t>
            </a:r>
            <a:endParaRPr b="0" lang="en-CA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685800" y="838080"/>
            <a:ext cx="7772400" cy="76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4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Recherche de données</a:t>
            </a:r>
            <a:endParaRPr b="0" lang="en-CA" sz="4400" spc="-1" strike="noStrike"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Plusieurs types de données peuvent être structurés de façon hiérarchique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Les outils de visualisation sont construits avant de connaître le champ d’application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Problème des outils réutilisables</a:t>
            </a:r>
            <a:endParaRPr b="0" lang="en-CA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"/>
              <a:buChar char="•"/>
            </a:pPr>
            <a:r>
              <a:rPr b="0" lang="en-CA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Exemple: filtres de données</a:t>
            </a:r>
            <a:endParaRPr b="0" lang="en-CA" sz="3200" spc="-1" strike="noStrike">
              <a:latin typeface="Arial"/>
            </a:endParaRPr>
          </a:p>
        </p:txBody>
      </p:sp>
      <p:sp>
        <p:nvSpPr>
          <p:cNvPr id="107" name="TextShape 3"/>
          <p:cNvSpPr txBox="1"/>
          <p:nvPr/>
        </p:nvSpPr>
        <p:spPr>
          <a:xfrm>
            <a:off x="5241960" y="255600"/>
            <a:ext cx="3224160" cy="51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CA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Accéder aux données</a:t>
            </a:r>
            <a:endParaRPr b="0" lang="en-CA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LibreOffice/6.4.6.2$MacOSX_X86_64 LibreOffice_project/0ce51a4fd21bff07a5c061082cc82c5ed232f115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Marc-Antoine Parent</dc:creator>
  <dc:description/>
  <dc:language>en-CA</dc:language>
  <cp:lastModifiedBy>Marc-Antoine Parent</cp:lastModifiedBy>
  <cp:revision>0</cp:revision>
  <dc:subject>Giza</dc:subject>
  <dc:title>Giza</dc:title>
</cp:coreProperties>
</file>